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61" r:id="rId3"/>
    <p:sldId id="278" r:id="rId4"/>
    <p:sldId id="279" r:id="rId5"/>
    <p:sldId id="277" r:id="rId6"/>
    <p:sldId id="280" r:id="rId7"/>
    <p:sldId id="281" r:id="rId8"/>
    <p:sldId id="287" r:id="rId9"/>
    <p:sldId id="268" r:id="rId10"/>
    <p:sldId id="288" r:id="rId11"/>
    <p:sldId id="289" r:id="rId12"/>
    <p:sldId id="292" r:id="rId13"/>
    <p:sldId id="302" r:id="rId14"/>
    <p:sldId id="312" r:id="rId15"/>
    <p:sldId id="318" r:id="rId16"/>
    <p:sldId id="309" r:id="rId17"/>
    <p:sldId id="303" r:id="rId18"/>
    <p:sldId id="304" r:id="rId19"/>
    <p:sldId id="305" r:id="rId20"/>
    <p:sldId id="306" r:id="rId21"/>
    <p:sldId id="310" r:id="rId22"/>
    <p:sldId id="311" r:id="rId23"/>
    <p:sldId id="316" r:id="rId24"/>
    <p:sldId id="314" r:id="rId25"/>
    <p:sldId id="315" r:id="rId26"/>
    <p:sldId id="307" r:id="rId27"/>
    <p:sldId id="290" r:id="rId28"/>
    <p:sldId id="295" r:id="rId29"/>
    <p:sldId id="297" r:id="rId30"/>
    <p:sldId id="263" r:id="rId31"/>
    <p:sldId id="257" r:id="rId32"/>
    <p:sldId id="296" r:id="rId33"/>
    <p:sldId id="299" r:id="rId34"/>
    <p:sldId id="300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HY엽서L" panose="02030600000101010101" pitchFamily="18" charset="-127"/>
      <p:regular r:id="rId41"/>
    </p:embeddedFont>
    <p:embeddedFont>
      <p:font typeface="HY엽서M" panose="02030600000101010101" pitchFamily="18" charset="-127"/>
      <p:regular r:id="rId42"/>
    </p:embeddedFont>
    <p:embeddedFont>
      <p:font typeface="나눔스퀘어라운드 Bold" panose="020B0600000101010101" pitchFamily="50" charset="-127"/>
      <p:bold r:id="rId43"/>
    </p:embeddedFont>
    <p:embeddedFont>
      <p:font typeface="나눔스퀘어라운드 ExtraBold" panose="020B0600000101010101" pitchFamily="50" charset="-127"/>
      <p:bold r:id="rId44"/>
    </p:embeddedFont>
    <p:embeddedFont>
      <p:font typeface="나눔스퀘어라운드 Regular" panose="020B0600000101010101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4622" autoAdjust="0"/>
  </p:normalViewPr>
  <p:slideViewPr>
    <p:cSldViewPr>
      <p:cViewPr>
        <p:scale>
          <a:sx n="50" d="100"/>
          <a:sy n="50" d="100"/>
        </p:scale>
        <p:origin x="840" y="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A83C3-07BE-48A3-9120-4F935DC98AEA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11FDC-F6BA-41BC-91B4-E54C45642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79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11FDC-F6BA-41BC-91B4-E54C45642E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91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11FDC-F6BA-41BC-91B4-E54C45642E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585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11FDC-F6BA-41BC-91B4-E54C45642E8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740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954d1b35f_0_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e954d1b35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547497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685800" y="2130426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06734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914400" lvl="0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828800" lvl="1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2743200" lvl="2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3657600" lvl="3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4572000" lvl="4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5486400" lvl="5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6400800" lvl="6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7315200" lvl="7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8229600" lvl="8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87556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722312" y="2906714"/>
            <a:ext cx="77724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914400" lvl="0" indent="-4572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2000">
                <a:solidFill>
                  <a:srgbClr val="888888"/>
                </a:solidFill>
              </a:defRPr>
            </a:lvl1pPr>
            <a:lvl2pPr marL="1828800" lvl="1" indent="-4572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800">
                <a:solidFill>
                  <a:srgbClr val="888888"/>
                </a:solidFill>
              </a:defRPr>
            </a:lvl2pPr>
            <a:lvl3pPr marL="2743200" lvl="2" indent="-4572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600">
                <a:solidFill>
                  <a:srgbClr val="888888"/>
                </a:solidFill>
              </a:defRPr>
            </a:lvl3pPr>
            <a:lvl4pPr marL="3657600" lvl="3" indent="-4572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1400">
                <a:solidFill>
                  <a:srgbClr val="888888"/>
                </a:solidFill>
              </a:defRPr>
            </a:lvl4pPr>
            <a:lvl5pPr marL="4572000" lvl="4" indent="-4572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1400">
                <a:solidFill>
                  <a:srgbClr val="888888"/>
                </a:solidFill>
              </a:defRPr>
            </a:lvl5pPr>
            <a:lvl6pPr marL="5486400" lvl="5" indent="-4572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1400">
                <a:solidFill>
                  <a:srgbClr val="888888"/>
                </a:solidFill>
              </a:defRPr>
            </a:lvl6pPr>
            <a:lvl7pPr marL="6400800" lvl="6" indent="-4572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1400">
                <a:solidFill>
                  <a:srgbClr val="888888"/>
                </a:solidFill>
              </a:defRPr>
            </a:lvl7pPr>
            <a:lvl8pPr marL="7315200" lvl="7" indent="-4572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1400">
                <a:solidFill>
                  <a:srgbClr val="888888"/>
                </a:solidFill>
              </a:defRPr>
            </a:lvl8pPr>
            <a:lvl9pPr marL="8229600" lvl="8" indent="-4572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66485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914400" lvl="0" indent="-635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800"/>
            </a:lvl1pPr>
            <a:lvl2pPr marL="1828800" lvl="1" indent="-609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2400"/>
            </a:lvl2pPr>
            <a:lvl3pPr marL="2743200" lvl="2" indent="-584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2000"/>
            </a:lvl3pPr>
            <a:lvl4pPr marL="3657600" lvl="3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800"/>
            </a:lvl4pPr>
            <a:lvl5pPr marL="4572000" lvl="4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800"/>
            </a:lvl5pPr>
            <a:lvl6pPr marL="5486400" lvl="5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800"/>
            </a:lvl6pPr>
            <a:lvl7pPr marL="6400800" lvl="6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800"/>
            </a:lvl7pPr>
            <a:lvl8pPr marL="7315200" lvl="7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800"/>
            </a:lvl8pPr>
            <a:lvl9pPr marL="8229600" lvl="8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914400" lvl="0" indent="-635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800"/>
            </a:lvl1pPr>
            <a:lvl2pPr marL="1828800" lvl="1" indent="-609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2400"/>
            </a:lvl2pPr>
            <a:lvl3pPr marL="2743200" lvl="2" indent="-584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2000"/>
            </a:lvl3pPr>
            <a:lvl4pPr marL="3657600" lvl="3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800"/>
            </a:lvl4pPr>
            <a:lvl5pPr marL="4572000" lvl="4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800"/>
            </a:lvl5pPr>
            <a:lvl6pPr marL="5486400" lvl="5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800"/>
            </a:lvl6pPr>
            <a:lvl7pPr marL="6400800" lvl="6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800"/>
            </a:lvl7pPr>
            <a:lvl8pPr marL="7315200" lvl="7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800"/>
            </a:lvl8pPr>
            <a:lvl9pPr marL="8229600" lvl="8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8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01903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9144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2400" b="1"/>
            </a:lvl1pPr>
            <a:lvl2pPr marL="1828800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000" b="1"/>
            </a:lvl2pPr>
            <a:lvl3pPr marL="2743200" lvl="2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800" b="1"/>
            </a:lvl3pPr>
            <a:lvl4pPr marL="3657600" lvl="3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4pPr>
            <a:lvl5pPr marL="4572000" lvl="4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5pPr>
            <a:lvl6pPr marL="5486400" lvl="5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6pPr>
            <a:lvl7pPr marL="6400800" lvl="6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7pPr>
            <a:lvl8pPr marL="7315200" lvl="7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8pPr>
            <a:lvl9pPr marL="8229600" lvl="8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57200" y="2174876"/>
            <a:ext cx="40404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914400" lvl="0" indent="-609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2400"/>
            </a:lvl1pPr>
            <a:lvl2pPr marL="1828800" lvl="1" indent="-584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2000"/>
            </a:lvl2pPr>
            <a:lvl3pPr marL="2743200" lvl="2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800"/>
            </a:lvl3pPr>
            <a:lvl4pPr marL="3657600" lvl="3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600"/>
            </a:lvl4pPr>
            <a:lvl5pPr marL="4572000" lvl="4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600"/>
            </a:lvl5pPr>
            <a:lvl6pPr marL="5486400" lvl="5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600"/>
            </a:lvl6pPr>
            <a:lvl7pPr marL="6400800" lvl="6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600"/>
            </a:lvl7pPr>
            <a:lvl8pPr marL="7315200" lvl="7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600"/>
            </a:lvl8pPr>
            <a:lvl9pPr marL="8229600" lvl="8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6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45026" y="1535112"/>
            <a:ext cx="4042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9144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2400" b="1"/>
            </a:lvl1pPr>
            <a:lvl2pPr marL="1828800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000" b="1"/>
            </a:lvl2pPr>
            <a:lvl3pPr marL="2743200" lvl="2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800" b="1"/>
            </a:lvl3pPr>
            <a:lvl4pPr marL="3657600" lvl="3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4pPr>
            <a:lvl5pPr marL="4572000" lvl="4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5pPr>
            <a:lvl6pPr marL="5486400" lvl="5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6pPr>
            <a:lvl7pPr marL="6400800" lvl="6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7pPr>
            <a:lvl8pPr marL="7315200" lvl="7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8pPr>
            <a:lvl9pPr marL="8229600" lvl="8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45026" y="2174876"/>
            <a:ext cx="4042200" cy="3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914400" lvl="0" indent="-609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2400"/>
            </a:lvl1pPr>
            <a:lvl2pPr marL="1828800" lvl="1" indent="-584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2000"/>
            </a:lvl2pPr>
            <a:lvl3pPr marL="2743200" lvl="2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800"/>
            </a:lvl3pPr>
            <a:lvl4pPr marL="3657600" lvl="3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600"/>
            </a:lvl4pPr>
            <a:lvl5pPr marL="4572000" lvl="4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600"/>
            </a:lvl5pPr>
            <a:lvl6pPr marL="5486400" lvl="5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600"/>
            </a:lvl6pPr>
            <a:lvl7pPr marL="6400800" lvl="6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600"/>
            </a:lvl7pPr>
            <a:lvl8pPr marL="7315200" lvl="7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600"/>
            </a:lvl8pPr>
            <a:lvl9pPr marL="8229600" lvl="8" indent="-558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6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31039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22743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20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914400" lvl="0" indent="-660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3200"/>
            </a:lvl1pPr>
            <a:lvl2pPr marL="1828800" lvl="1" indent="-635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2800"/>
            </a:lvl2pPr>
            <a:lvl3pPr marL="2743200" lvl="2" indent="-609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2400"/>
            </a:lvl3pPr>
            <a:lvl4pPr marL="3657600" lvl="3" indent="-584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2000"/>
            </a:lvl4pPr>
            <a:lvl5pPr marL="4572000" lvl="4" indent="-584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2000"/>
            </a:lvl5pPr>
            <a:lvl6pPr marL="5486400" lvl="5" indent="-584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2000"/>
            </a:lvl6pPr>
            <a:lvl7pPr marL="6400800" lvl="6" indent="-584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2000"/>
            </a:lvl7pPr>
            <a:lvl8pPr marL="7315200" lvl="7" indent="-584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2000"/>
            </a:lvl8pPr>
            <a:lvl9pPr marL="8229600" lvl="8" indent="-584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914400" lvl="0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1400"/>
            </a:lvl1pPr>
            <a:lvl2pPr marL="1828800" lvl="1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1200"/>
            </a:lvl2pPr>
            <a:lvl3pPr marL="2743200" lvl="2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3pPr>
            <a:lvl4pPr marL="3657600" lvl="3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4pPr>
            <a:lvl5pPr marL="4572000" lvl="4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5pPr>
            <a:lvl6pPr marL="5486400" lvl="5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6pPr>
            <a:lvl7pPr marL="6400800" lvl="6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7pPr>
            <a:lvl8pPr marL="7315200" lvl="7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8pPr>
            <a:lvl9pPr marL="8229600" lvl="8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54786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612776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914400" lvl="0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1400"/>
            </a:lvl1pPr>
            <a:lvl2pPr marL="1828800" lvl="1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1200"/>
            </a:lvl2pPr>
            <a:lvl3pPr marL="2743200" lvl="2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3pPr>
            <a:lvl4pPr marL="3657600" lvl="3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4pPr>
            <a:lvl5pPr marL="4572000" lvl="4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5pPr>
            <a:lvl6pPr marL="5486400" lvl="5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6pPr>
            <a:lvl7pPr marL="6400800" lvl="6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7pPr>
            <a:lvl8pPr marL="7315200" lvl="7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8pPr>
            <a:lvl9pPr marL="8229600" lvl="8" indent="-4572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811599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308800" y="-251400"/>
            <a:ext cx="4526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914400" lvl="0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828800" lvl="1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2743200" lvl="2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3657600" lvl="3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4572000" lvl="4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5486400" lvl="5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6400800" lvl="6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7315200" lvl="7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8229600" lvl="8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24187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4732200" y="2171838"/>
            <a:ext cx="5851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541200" y="190638"/>
            <a:ext cx="58518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914400" lvl="0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828800" lvl="1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2743200" lvl="2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3657600" lvl="3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4572000" lvl="4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5486400" lvl="5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6400800" lvl="6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7315200" lvl="7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8229600" lvl="8" indent="-571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55073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8454651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88.png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9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png"/><Relationship Id="rId7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937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1042" name="TextBox 3">
            <a:extLst>
              <a:ext uri="{FF2B5EF4-FFF2-40B4-BE49-F238E27FC236}">
                <a16:creationId xmlns:a16="http://schemas.microsoft.com/office/drawing/2014/main" id="{59B1DF0D-ACF0-354A-EB84-17361817F9C3}"/>
              </a:ext>
            </a:extLst>
          </p:cNvPr>
          <p:cNvSpPr txBox="1"/>
          <p:nvPr/>
        </p:nvSpPr>
        <p:spPr>
          <a:xfrm>
            <a:off x="13271500" y="2552700"/>
            <a:ext cx="4419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[Intel] </a:t>
            </a:r>
            <a:r>
              <a:rPr lang="en-US" altLang="ko-KR" sz="1400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S/W </a:t>
            </a:r>
            <a:r>
              <a:rPr lang="ko-KR" altLang="en-US" sz="1400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아카데미 </a:t>
            </a:r>
            <a:r>
              <a:rPr lang="en-US" altLang="ko-KR" sz="1400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sz="1400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</a:t>
            </a:r>
            <a:endParaRPr lang="en-US" sz="1400" b="0" i="0" u="none" strike="noStrike" spc="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45" name="Picture 5">
            <a:extLst>
              <a:ext uri="{FF2B5EF4-FFF2-40B4-BE49-F238E27FC236}">
                <a16:creationId xmlns:a16="http://schemas.microsoft.com/office/drawing/2014/main" id="{0F894666-4D1D-DFF2-A5CF-237CB0DF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604823"/>
            <a:ext cx="2209800" cy="482600"/>
          </a:xfrm>
          <a:prstGeom prst="rect">
            <a:avLst/>
          </a:prstGeom>
        </p:spPr>
      </p:pic>
      <p:pic>
        <p:nvPicPr>
          <p:cNvPr id="1056" name="Picture 2">
            <a:extLst>
              <a:ext uri="{FF2B5EF4-FFF2-40B4-BE49-F238E27FC236}">
                <a16:creationId xmlns:a16="http://schemas.microsoft.com/office/drawing/2014/main" id="{888D2E86-4297-4A2C-F037-95C0ED7BC34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742" y="2946847"/>
            <a:ext cx="7112308" cy="6096251"/>
          </a:xfrm>
          <a:prstGeom prst="rect">
            <a:avLst/>
          </a:prstGeom>
        </p:spPr>
      </p:pic>
      <p:sp>
        <p:nvSpPr>
          <p:cNvPr id="1052" name="TextBox 13">
            <a:extLst>
              <a:ext uri="{FF2B5EF4-FFF2-40B4-BE49-F238E27FC236}">
                <a16:creationId xmlns:a16="http://schemas.microsoft.com/office/drawing/2014/main" id="{FE57F9EF-0C97-A5E6-AE84-D3E8E89F1B94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.com</a:t>
            </a:r>
          </a:p>
        </p:txBody>
      </p:sp>
      <p:sp>
        <p:nvSpPr>
          <p:cNvPr id="1053" name="TextBox 3">
            <a:extLst>
              <a:ext uri="{FF2B5EF4-FFF2-40B4-BE49-F238E27FC236}">
                <a16:creationId xmlns:a16="http://schemas.microsoft.com/office/drawing/2014/main" id="{688B4157-1550-9B73-6D2D-853B7CB6B601}"/>
              </a:ext>
            </a:extLst>
          </p:cNvPr>
          <p:cNvSpPr txBox="1"/>
          <p:nvPr/>
        </p:nvSpPr>
        <p:spPr>
          <a:xfrm>
            <a:off x="693951" y="8604823"/>
            <a:ext cx="4419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1400" b="0" i="0" u="none" strike="noStrike" spc="400" dirty="0">
              <a:solidFill>
                <a:srgbClr val="556B7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59" name="Picture 5">
            <a:extLst>
              <a:ext uri="{FF2B5EF4-FFF2-40B4-BE49-F238E27FC236}">
                <a16:creationId xmlns:a16="http://schemas.microsoft.com/office/drawing/2014/main" id="{0996BDD7-4C7D-312A-7C91-2FB559046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948" y="8606861"/>
            <a:ext cx="3651452" cy="482600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ED235C93-3BB4-57D5-5E32-307A73AF4F21}"/>
              </a:ext>
            </a:extLst>
          </p:cNvPr>
          <p:cNvSpPr txBox="1"/>
          <p:nvPr/>
        </p:nvSpPr>
        <p:spPr>
          <a:xfrm>
            <a:off x="6029894" y="4059405"/>
            <a:ext cx="6520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</a:t>
            </a:r>
            <a:r>
              <a:rPr lang="ko-KR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9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</a:t>
            </a:r>
            <a:endParaRPr lang="en-US" altLang="ko-KR" sz="9600" b="1" dirty="0">
              <a:solidFill>
                <a:schemeClr val="tx2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모두의 모니터</a:t>
            </a:r>
            <a:r>
              <a:rPr lang="en-US" altLang="ko-KR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ECCD4791-76F3-E6A9-4DC8-B05B5BC76466}"/>
              </a:ext>
            </a:extLst>
          </p:cNvPr>
          <p:cNvSpPr txBox="1"/>
          <p:nvPr/>
        </p:nvSpPr>
        <p:spPr>
          <a:xfrm>
            <a:off x="6681787" y="6397169"/>
            <a:ext cx="54617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sz="2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스마트 모니터 제어 시스템</a:t>
            </a:r>
          </a:p>
        </p:txBody>
      </p:sp>
      <p:sp>
        <p:nvSpPr>
          <p:cNvPr id="1058" name="TextBox 3">
            <a:extLst>
              <a:ext uri="{FF2B5EF4-FFF2-40B4-BE49-F238E27FC236}">
                <a16:creationId xmlns:a16="http://schemas.microsoft.com/office/drawing/2014/main" id="{15C5BCF5-F416-0B2D-239B-318C22B2A7A8}"/>
              </a:ext>
            </a:extLst>
          </p:cNvPr>
          <p:cNvSpPr txBox="1"/>
          <p:nvPr/>
        </p:nvSpPr>
        <p:spPr>
          <a:xfrm>
            <a:off x="1577619" y="8698578"/>
            <a:ext cx="6318452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1400" b="1" i="0" u="none" strike="noStrike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Team. </a:t>
            </a:r>
            <a:r>
              <a:rPr lang="ko-KR" altLang="en-US" sz="1400" b="1" i="0" u="none" strike="noStrike" spc="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고픈비노</a:t>
            </a:r>
            <a:r>
              <a:rPr lang="ko-KR" altLang="en-US" sz="1400" b="1" i="0" u="none" strike="noStrike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김기훈</a:t>
            </a:r>
            <a:r>
              <a:rPr lang="en-US" altLang="ko-KR" sz="1400" b="1" i="0" u="none" strike="noStrike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이지원</a:t>
            </a:r>
            <a:r>
              <a:rPr lang="en-US" altLang="ko-KR" sz="1400" b="1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spc="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정희중</a:t>
            </a:r>
            <a:r>
              <a:rPr lang="en-US" altLang="ko-KR" sz="1400" b="1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spc="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최재혁</a:t>
            </a:r>
            <a:endParaRPr lang="en-US" altLang="ko-KR" sz="1400" b="1" i="0" u="none" strike="noStrike" spc="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endParaRPr lang="en-US" sz="1400" b="1" i="0" u="none" strike="noStrike" spc="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937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7DABED9-F324-FCF3-A5D2-AC9A21891864}"/>
              </a:ext>
            </a:extLst>
          </p:cNvPr>
          <p:cNvSpPr txBox="1"/>
          <p:nvPr/>
        </p:nvSpPr>
        <p:spPr>
          <a:xfrm>
            <a:off x="1521339" y="2739596"/>
            <a:ext cx="3276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일정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1505C3-6A55-4522-B791-8FB16A2A0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708400"/>
            <a:ext cx="11591925" cy="5324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6ED7DAEE-834E-4010-933C-8362E731F2F5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99398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0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9913EB-0E0B-4AFB-8C59-391A8AF5A74C}"/>
              </a:ext>
            </a:extLst>
          </p:cNvPr>
          <p:cNvSpPr txBox="1"/>
          <p:nvPr/>
        </p:nvSpPr>
        <p:spPr>
          <a:xfrm>
            <a:off x="1521339" y="2739596"/>
            <a:ext cx="3475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H/W </a:t>
            </a:r>
            <a:r>
              <a:rPr lang="ko-KR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제작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1A6F79A4-0E7B-4991-83A3-BFAA7D1AD3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435100" y="4151189"/>
            <a:ext cx="3695700" cy="4637211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BF5F73EF-E9AA-47A0-A954-9DC3818ADF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5372100" y="4151189"/>
            <a:ext cx="3695700" cy="4637211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B2D29F2-ADB6-4FD6-8183-8FECD729EB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9220200" y="4151189"/>
            <a:ext cx="3695700" cy="4637211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9D49B9F4-B77A-45DD-A38A-237DF60176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3093700" y="4152987"/>
            <a:ext cx="3695700" cy="4610013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3A743825-D176-4050-8F4F-D467906C4247}"/>
              </a:ext>
            </a:extLst>
          </p:cNvPr>
          <p:cNvSpPr txBox="1"/>
          <p:nvPr/>
        </p:nvSpPr>
        <p:spPr>
          <a:xfrm>
            <a:off x="1981200" y="7912100"/>
            <a:ext cx="2717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도면에 맞춰 폼보드를 정확한 형태로 커팅</a:t>
            </a:r>
            <a:endParaRPr lang="en-US" sz="1600" b="0" i="0" u="none" strike="noStrike" dirty="0">
              <a:solidFill>
                <a:srgbClr val="556B7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D3E24431-3078-4100-A19F-A8566FDA44CA}"/>
              </a:ext>
            </a:extLst>
          </p:cNvPr>
          <p:cNvSpPr txBox="1"/>
          <p:nvPr/>
        </p:nvSpPr>
        <p:spPr>
          <a:xfrm>
            <a:off x="2082800" y="7340600"/>
            <a:ext cx="2514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 err="1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폼보드</a:t>
            </a:r>
            <a:r>
              <a:rPr lang="ko-KR" altLang="en-US" sz="2400" b="0" i="0" u="none" strike="noStrike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재단</a:t>
            </a:r>
            <a:endParaRPr lang="en-US" sz="2400" b="0" i="0" u="none" strike="noStrike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CD831CD7-B32C-4685-90E8-AAC2A8B2539F}"/>
              </a:ext>
            </a:extLst>
          </p:cNvPr>
          <p:cNvSpPr txBox="1"/>
          <p:nvPr/>
        </p:nvSpPr>
        <p:spPr>
          <a:xfrm>
            <a:off x="5854700" y="7912100"/>
            <a:ext cx="2717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설계에 맞춰 폼보드를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글루건으로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접합</a:t>
            </a:r>
            <a:endParaRPr lang="en-US" sz="1600" b="0" i="0" u="none" strike="noStrike" dirty="0">
              <a:solidFill>
                <a:srgbClr val="556B7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69C5F5CB-3DD7-4B51-8839-6648773E0BC5}"/>
              </a:ext>
            </a:extLst>
          </p:cNvPr>
          <p:cNvSpPr txBox="1"/>
          <p:nvPr/>
        </p:nvSpPr>
        <p:spPr>
          <a:xfrm>
            <a:off x="6210300" y="7340600"/>
            <a:ext cx="2019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 err="1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폼보드</a:t>
            </a:r>
            <a:r>
              <a:rPr lang="ko-KR" altLang="en-US" sz="2400" b="0" i="0" u="none" strike="noStrike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접합</a:t>
            </a:r>
            <a:endParaRPr lang="en-US" sz="2400" b="0" i="0" u="none" strike="noStrike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4132EC31-4B3E-45D6-BD78-700E53C3BDB7}"/>
              </a:ext>
            </a:extLst>
          </p:cNvPr>
          <p:cNvSpPr txBox="1"/>
          <p:nvPr/>
        </p:nvSpPr>
        <p:spPr>
          <a:xfrm>
            <a:off x="9715500" y="7912100"/>
            <a:ext cx="2717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제작된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폼보드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틀에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ctr">
              <a:lnSpc>
                <a:spcPct val="120350"/>
              </a:lnSpc>
            </a:pP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서보모터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설치</a:t>
            </a:r>
            <a:endParaRPr lang="en-US" sz="1600" b="0" i="0" u="none" strike="noStrike" dirty="0">
              <a:solidFill>
                <a:srgbClr val="556B7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8F7EB8A7-2DE8-41A2-A344-3CCCC0BBCC85}"/>
              </a:ext>
            </a:extLst>
          </p:cNvPr>
          <p:cNvSpPr txBox="1"/>
          <p:nvPr/>
        </p:nvSpPr>
        <p:spPr>
          <a:xfrm>
            <a:off x="10045700" y="7340600"/>
            <a:ext cx="2044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 err="1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서보모터</a:t>
            </a:r>
            <a:r>
              <a:rPr lang="ko-KR" altLang="en-US" sz="2400" b="0" i="0" u="none" strike="noStrike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설치</a:t>
            </a:r>
            <a:endParaRPr lang="en-US" sz="2400" b="0" i="0" u="none" strike="noStrike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AD1E42ED-31D8-40FF-9D04-D573AB0EB6E7}"/>
              </a:ext>
            </a:extLst>
          </p:cNvPr>
          <p:cNvSpPr txBox="1"/>
          <p:nvPr/>
        </p:nvSpPr>
        <p:spPr>
          <a:xfrm>
            <a:off x="13589000" y="7912100"/>
            <a:ext cx="2717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브레드보드를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이용하여  전체 시스템 회로 구성</a:t>
            </a:r>
            <a:endParaRPr lang="en-US" sz="1600" b="0" i="0" u="none" strike="noStrike" dirty="0">
              <a:solidFill>
                <a:srgbClr val="556B7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BDB17C1E-1A3A-4198-8DBF-6806BA9A20F6}"/>
              </a:ext>
            </a:extLst>
          </p:cNvPr>
          <p:cNvSpPr txBox="1"/>
          <p:nvPr/>
        </p:nvSpPr>
        <p:spPr>
          <a:xfrm>
            <a:off x="13830300" y="7175500"/>
            <a:ext cx="2235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800" b="0" i="0" u="none" strike="noStrike" dirty="0">
              <a:solidFill>
                <a:srgbClr val="556B7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EA1AC-E491-4C1C-980A-D599B9D454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715" y="4295500"/>
            <a:ext cx="2883007" cy="28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A0E975-BDC6-49D6-82F7-1F613BA654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00" y="4313928"/>
            <a:ext cx="2880000" cy="2862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229F9C0-A04B-471C-AA2D-6E20BA7FD7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50" y="4295500"/>
            <a:ext cx="2880000" cy="288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FFFCF4B-A965-4935-991E-C8FF68CCA4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52000" y="4295500"/>
            <a:ext cx="2880000" cy="2880000"/>
          </a:xfrm>
          <a:prstGeom prst="rect">
            <a:avLst/>
          </a:prstGeom>
        </p:spPr>
      </p:pic>
      <p:sp>
        <p:nvSpPr>
          <p:cNvPr id="36" name="TextBox 16">
            <a:extLst>
              <a:ext uri="{FF2B5EF4-FFF2-40B4-BE49-F238E27FC236}">
                <a16:creationId xmlns:a16="http://schemas.microsoft.com/office/drawing/2014/main" id="{3D3CBFA5-9209-42FC-A751-E6E4EDB31504}"/>
              </a:ext>
            </a:extLst>
          </p:cNvPr>
          <p:cNvSpPr txBox="1"/>
          <p:nvPr/>
        </p:nvSpPr>
        <p:spPr>
          <a:xfrm>
            <a:off x="13925550" y="7344229"/>
            <a:ext cx="2044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회로 구성</a:t>
            </a:r>
            <a:endParaRPr lang="en-US" sz="2400" b="0" i="0" u="none" strike="noStrike" dirty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20D11946-D05C-459B-A42C-C821FC638159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132456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27" name="Google Shape;323;p25">
            <a:extLst>
              <a:ext uri="{FF2B5EF4-FFF2-40B4-BE49-F238E27FC236}">
                <a16:creationId xmlns:a16="http://schemas.microsoft.com/office/drawing/2014/main" id="{1C38AFF1-A7C8-4A18-827F-C33CDC8DB5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81000"/>
            <a:ext cx="17094200" cy="9486900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4"/>
              </a:srgbClr>
            </a:outerShdw>
          </a:effectLst>
        </p:spPr>
      </p:pic>
      <p:sp>
        <p:nvSpPr>
          <p:cNvPr id="28" name="Google Shape;324;p25">
            <a:extLst>
              <a:ext uri="{FF2B5EF4-FFF2-40B4-BE49-F238E27FC236}">
                <a16:creationId xmlns:a16="http://schemas.microsoft.com/office/drawing/2014/main" id="{311A8676-DBD7-4088-98AA-1B9FB51B5D47}"/>
              </a:ext>
            </a:extLst>
          </p:cNvPr>
          <p:cNvSpPr txBox="1"/>
          <p:nvPr/>
        </p:nvSpPr>
        <p:spPr>
          <a:xfrm>
            <a:off x="1521339" y="2739596"/>
            <a:ext cx="487946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2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H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/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W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제작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Google Shape;325;p25">
            <a:extLst>
              <a:ext uri="{FF2B5EF4-FFF2-40B4-BE49-F238E27FC236}">
                <a16:creationId xmlns:a16="http://schemas.microsoft.com/office/drawing/2014/main" id="{B0C61904-70A9-4F60-BF7E-C8EB3F06CEB5}"/>
              </a:ext>
            </a:extLst>
          </p:cNvPr>
          <p:cNvSpPr txBox="1"/>
          <p:nvPr/>
        </p:nvSpPr>
        <p:spPr>
          <a:xfrm>
            <a:off x="13830300" y="7175500"/>
            <a:ext cx="22352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>
              <a:solidFill>
                <a:srgbClr val="556B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26;p25">
            <a:extLst>
              <a:ext uri="{FF2B5EF4-FFF2-40B4-BE49-F238E27FC236}">
                <a16:creationId xmlns:a16="http://schemas.microsoft.com/office/drawing/2014/main" id="{5EA81C87-712F-478C-A6C5-F3E6F55CD327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www.고픈비노.com</a:t>
            </a:r>
            <a:endParaRPr dirty="0"/>
          </a:p>
        </p:txBody>
      </p:sp>
      <p:pic>
        <p:nvPicPr>
          <p:cNvPr id="32" name="Google Shape;327;p25" descr="전기 배선, 전자 공학, 전자제품, 회로 구성요소이(가) 표시된 사진&#10;&#10;자동 생성된 설명">
            <a:extLst>
              <a:ext uri="{FF2B5EF4-FFF2-40B4-BE49-F238E27FC236}">
                <a16:creationId xmlns:a16="http://schemas.microsoft.com/office/drawing/2014/main" id="{930302AF-6EFC-44B4-902C-3D04DFE5B7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2754074" y="4585427"/>
            <a:ext cx="3878827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28;p25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A4AC5E84-7E9A-45A3-9CBB-2AF1605E7A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4669" y="3723968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819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323;p25">
            <a:extLst>
              <a:ext uri="{FF2B5EF4-FFF2-40B4-BE49-F238E27FC236}">
                <a16:creationId xmlns:a16="http://schemas.microsoft.com/office/drawing/2014/main" id="{3424B426-4B6E-45CC-AD64-23D131CAF2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81000"/>
            <a:ext cx="17094200" cy="9486900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4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13" name="Google Shape;131;p25">
            <a:extLst>
              <a:ext uri="{FF2B5EF4-FFF2-40B4-BE49-F238E27FC236}">
                <a16:creationId xmlns:a16="http://schemas.microsoft.com/office/drawing/2014/main" id="{5EDF4681-45EE-473E-89D7-7BE0CC6F8D77}"/>
              </a:ext>
            </a:extLst>
          </p:cNvPr>
          <p:cNvSpPr txBox="1"/>
          <p:nvPr/>
        </p:nvSpPr>
        <p:spPr>
          <a:xfrm>
            <a:off x="13830300" y="7175500"/>
            <a:ext cx="22356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9600"/>
              </a:lnSpc>
            </a:pPr>
            <a:endParaRPr>
              <a:solidFill>
                <a:srgbClr val="556B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2;p25">
            <a:extLst>
              <a:ext uri="{FF2B5EF4-FFF2-40B4-BE49-F238E27FC236}">
                <a16:creationId xmlns:a16="http://schemas.microsoft.com/office/drawing/2014/main" id="{00129D76-C95C-42C9-92D9-3EC431E007E8}"/>
              </a:ext>
            </a:extLst>
          </p:cNvPr>
          <p:cNvSpPr txBox="1"/>
          <p:nvPr/>
        </p:nvSpPr>
        <p:spPr>
          <a:xfrm>
            <a:off x="2933700" y="1943100"/>
            <a:ext cx="692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9600"/>
              </a:lnSpc>
            </a:pPr>
            <a:r>
              <a:rPr lang="en-US" altLang="k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lang="ko" alt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고픈비노</a:t>
            </a:r>
            <a:r>
              <a:rPr lang="en-US" altLang="k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sz="1400"/>
          </a:p>
        </p:txBody>
      </p:sp>
      <p:pic>
        <p:nvPicPr>
          <p:cNvPr id="15" name="Google Shape;133;p25">
            <a:extLst>
              <a:ext uri="{FF2B5EF4-FFF2-40B4-BE49-F238E27FC236}">
                <a16:creationId xmlns:a16="http://schemas.microsoft.com/office/drawing/2014/main" id="{69FCC91D-7103-4629-99E9-4A56E8991A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631500" y="3713327"/>
            <a:ext cx="6434100" cy="4960674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6" name="Google Shape;134;p25">
            <a:extLst>
              <a:ext uri="{FF2B5EF4-FFF2-40B4-BE49-F238E27FC236}">
                <a16:creationId xmlns:a16="http://schemas.microsoft.com/office/drawing/2014/main" id="{65819004-8EE0-4461-8CA3-4B31FDFB54DE}"/>
              </a:ext>
            </a:extLst>
          </p:cNvPr>
          <p:cNvGrpSpPr/>
          <p:nvPr/>
        </p:nvGrpSpPr>
        <p:grpSpPr>
          <a:xfrm>
            <a:off x="2149150" y="5463576"/>
            <a:ext cx="5291600" cy="3568676"/>
            <a:chOff x="2304850" y="5874875"/>
            <a:chExt cx="5291600" cy="3568675"/>
          </a:xfrm>
        </p:grpSpPr>
        <p:pic>
          <p:nvPicPr>
            <p:cNvPr id="17" name="Google Shape;135;p25">
              <a:extLst>
                <a:ext uri="{FF2B5EF4-FFF2-40B4-BE49-F238E27FC236}">
                  <a16:creationId xmlns:a16="http://schemas.microsoft.com/office/drawing/2014/main" id="{A9C4CB88-4EDD-459E-B754-56DC4D52F2F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566075" y="7218570"/>
              <a:ext cx="1007050" cy="38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36;p25">
              <a:extLst>
                <a:ext uri="{FF2B5EF4-FFF2-40B4-BE49-F238E27FC236}">
                  <a16:creationId xmlns:a16="http://schemas.microsoft.com/office/drawing/2014/main" id="{8751C0FF-3EC4-416F-9C13-92D55F821FE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2835300" y="8196397"/>
              <a:ext cx="1658925" cy="9264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137;p25">
              <a:extLst>
                <a:ext uri="{FF2B5EF4-FFF2-40B4-BE49-F238E27FC236}">
                  <a16:creationId xmlns:a16="http://schemas.microsoft.com/office/drawing/2014/main" id="{56342051-6C20-4054-BB1B-9408CD69C627}"/>
                </a:ext>
              </a:extLst>
            </p:cNvPr>
            <p:cNvCxnSpPr>
              <a:endCxn id="23" idx="0"/>
            </p:cNvCxnSpPr>
            <p:nvPr/>
          </p:nvCxnSpPr>
          <p:spPr>
            <a:xfrm rot="10800000" flipH="1">
              <a:off x="2584650" y="5952300"/>
              <a:ext cx="2685000" cy="2259600"/>
            </a:xfrm>
            <a:prstGeom prst="straightConnector1">
              <a:avLst/>
            </a:prstGeom>
            <a:noFill/>
            <a:ln w="76200" cap="flat" cmpd="sng">
              <a:solidFill>
                <a:srgbClr val="8395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39;p25">
              <a:extLst>
                <a:ext uri="{FF2B5EF4-FFF2-40B4-BE49-F238E27FC236}">
                  <a16:creationId xmlns:a16="http://schemas.microsoft.com/office/drawing/2014/main" id="{E0D12243-4BDB-4041-B2FE-DD874DA4072C}"/>
                </a:ext>
              </a:extLst>
            </p:cNvPr>
            <p:cNvCxnSpPr/>
            <p:nvPr/>
          </p:nvCxnSpPr>
          <p:spPr>
            <a:xfrm rot="10800000" flipH="1">
              <a:off x="5251000" y="5917725"/>
              <a:ext cx="748200" cy="1200"/>
            </a:xfrm>
            <a:prstGeom prst="straightConnector1">
              <a:avLst/>
            </a:prstGeom>
            <a:noFill/>
            <a:ln w="76200" cap="flat" cmpd="sng">
              <a:solidFill>
                <a:srgbClr val="8395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40;p25">
              <a:extLst>
                <a:ext uri="{FF2B5EF4-FFF2-40B4-BE49-F238E27FC236}">
                  <a16:creationId xmlns:a16="http://schemas.microsoft.com/office/drawing/2014/main" id="{32A830B6-D3F6-4093-B125-F2E4AECE8084}"/>
                </a:ext>
              </a:extLst>
            </p:cNvPr>
            <p:cNvCxnSpPr/>
            <p:nvPr/>
          </p:nvCxnSpPr>
          <p:spPr>
            <a:xfrm>
              <a:off x="6029450" y="5874875"/>
              <a:ext cx="0" cy="1343700"/>
            </a:xfrm>
            <a:prstGeom prst="straightConnector1">
              <a:avLst/>
            </a:prstGeom>
            <a:noFill/>
            <a:ln w="76200" cap="flat" cmpd="sng">
              <a:solidFill>
                <a:srgbClr val="8395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" name="Google Shape;138;p25">
              <a:extLst>
                <a:ext uri="{FF2B5EF4-FFF2-40B4-BE49-F238E27FC236}">
                  <a16:creationId xmlns:a16="http://schemas.microsoft.com/office/drawing/2014/main" id="{5F04EC30-97E7-4292-B522-D3F83895FCCA}"/>
                </a:ext>
              </a:extLst>
            </p:cNvPr>
            <p:cNvSpPr/>
            <p:nvPr/>
          </p:nvSpPr>
          <p:spPr>
            <a:xfrm>
              <a:off x="5194650" y="5952300"/>
              <a:ext cx="150000" cy="3167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41;p25">
              <a:extLst>
                <a:ext uri="{FF2B5EF4-FFF2-40B4-BE49-F238E27FC236}">
                  <a16:creationId xmlns:a16="http://schemas.microsoft.com/office/drawing/2014/main" id="{2B8DEE64-82D5-4E17-8C91-45F280A95CC8}"/>
                </a:ext>
              </a:extLst>
            </p:cNvPr>
            <p:cNvSpPr/>
            <p:nvPr/>
          </p:nvSpPr>
          <p:spPr>
            <a:xfrm>
              <a:off x="5350550" y="5952300"/>
              <a:ext cx="641400" cy="167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42;p25">
              <a:extLst>
                <a:ext uri="{FF2B5EF4-FFF2-40B4-BE49-F238E27FC236}">
                  <a16:creationId xmlns:a16="http://schemas.microsoft.com/office/drawing/2014/main" id="{4F19E00C-0EAF-457F-B86D-63AC34F35DF5}"/>
                </a:ext>
              </a:extLst>
            </p:cNvPr>
            <p:cNvSpPr/>
            <p:nvPr/>
          </p:nvSpPr>
          <p:spPr>
            <a:xfrm>
              <a:off x="6573125" y="6472000"/>
              <a:ext cx="150000" cy="17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43;p25">
              <a:extLst>
                <a:ext uri="{FF2B5EF4-FFF2-40B4-BE49-F238E27FC236}">
                  <a16:creationId xmlns:a16="http://schemas.microsoft.com/office/drawing/2014/main" id="{99212736-731D-495A-BF10-590C8811C6C1}"/>
                </a:ext>
              </a:extLst>
            </p:cNvPr>
            <p:cNvSpPr/>
            <p:nvPr/>
          </p:nvSpPr>
          <p:spPr>
            <a:xfrm>
              <a:off x="3525150" y="9071275"/>
              <a:ext cx="4071300" cy="167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44;p25">
              <a:extLst>
                <a:ext uri="{FF2B5EF4-FFF2-40B4-BE49-F238E27FC236}">
                  <a16:creationId xmlns:a16="http://schemas.microsoft.com/office/drawing/2014/main" id="{43B449D6-98BD-4AF9-9152-AE40A8B28F5F}"/>
                </a:ext>
              </a:extLst>
            </p:cNvPr>
            <p:cNvSpPr/>
            <p:nvPr/>
          </p:nvSpPr>
          <p:spPr>
            <a:xfrm>
              <a:off x="2304850" y="7949250"/>
              <a:ext cx="1494300" cy="1494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145;p25">
            <a:extLst>
              <a:ext uri="{FF2B5EF4-FFF2-40B4-BE49-F238E27FC236}">
                <a16:creationId xmlns:a16="http://schemas.microsoft.com/office/drawing/2014/main" id="{467B4690-7F4D-492D-8298-2DA8694307D0}"/>
              </a:ext>
            </a:extLst>
          </p:cNvPr>
          <p:cNvSpPr/>
          <p:nvPr/>
        </p:nvSpPr>
        <p:spPr>
          <a:xfrm>
            <a:off x="2669700" y="3920038"/>
            <a:ext cx="4648800" cy="134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algn="ctr"/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Google Shape;146;p25">
            <a:extLst>
              <a:ext uri="{FF2B5EF4-FFF2-40B4-BE49-F238E27FC236}">
                <a16:creationId xmlns:a16="http://schemas.microsoft.com/office/drawing/2014/main" id="{EF7889F2-DEAF-4834-B41C-845463B61DF1}"/>
              </a:ext>
            </a:extLst>
          </p:cNvPr>
          <p:cNvGrpSpPr/>
          <p:nvPr/>
        </p:nvGrpSpPr>
        <p:grpSpPr>
          <a:xfrm>
            <a:off x="2669701" y="4054199"/>
            <a:ext cx="1658926" cy="574650"/>
            <a:chOff x="3500900" y="4942150"/>
            <a:chExt cx="1658925" cy="889275"/>
          </a:xfrm>
        </p:grpSpPr>
        <p:pic>
          <p:nvPicPr>
            <p:cNvPr id="37" name="Google Shape;147;p25">
              <a:extLst>
                <a:ext uri="{FF2B5EF4-FFF2-40B4-BE49-F238E27FC236}">
                  <a16:creationId xmlns:a16="http://schemas.microsoft.com/office/drawing/2014/main" id="{848DABF9-2178-4D31-A8CE-46F09B8989D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0900" y="4942150"/>
              <a:ext cx="1658925" cy="88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148;p25">
              <a:extLst>
                <a:ext uri="{FF2B5EF4-FFF2-40B4-BE49-F238E27FC236}">
                  <a16:creationId xmlns:a16="http://schemas.microsoft.com/office/drawing/2014/main" id="{52F42C0A-FE64-4E32-A88B-CFA13200CBCB}"/>
                </a:ext>
              </a:extLst>
            </p:cNvPr>
            <p:cNvSpPr/>
            <p:nvPr/>
          </p:nvSpPr>
          <p:spPr>
            <a:xfrm>
              <a:off x="3742275" y="5064275"/>
              <a:ext cx="1157100" cy="216000"/>
            </a:xfrm>
            <a:prstGeom prst="rect">
              <a:avLst/>
            </a:prstGeom>
            <a:solidFill>
              <a:srgbClr val="323232"/>
            </a:solidFill>
            <a:ln>
              <a:noFill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49;p25">
              <a:extLst>
                <a:ext uri="{FF2B5EF4-FFF2-40B4-BE49-F238E27FC236}">
                  <a16:creationId xmlns:a16="http://schemas.microsoft.com/office/drawing/2014/main" id="{55187951-0BED-4804-84AB-8F0488B33AE9}"/>
                </a:ext>
              </a:extLst>
            </p:cNvPr>
            <p:cNvSpPr/>
            <p:nvPr/>
          </p:nvSpPr>
          <p:spPr>
            <a:xfrm rot="-5400000">
              <a:off x="3509675" y="5220550"/>
              <a:ext cx="385200" cy="79800"/>
            </a:xfrm>
            <a:prstGeom prst="trapezoid">
              <a:avLst>
                <a:gd name="adj" fmla="val 66761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50;p25">
              <a:extLst>
                <a:ext uri="{FF2B5EF4-FFF2-40B4-BE49-F238E27FC236}">
                  <a16:creationId xmlns:a16="http://schemas.microsoft.com/office/drawing/2014/main" id="{74C11342-FDA2-4DE1-85D0-29706B962A09}"/>
                </a:ext>
              </a:extLst>
            </p:cNvPr>
            <p:cNvSpPr/>
            <p:nvPr/>
          </p:nvSpPr>
          <p:spPr>
            <a:xfrm rot="-5400000">
              <a:off x="3598775" y="5660350"/>
              <a:ext cx="207000" cy="80700"/>
            </a:xfrm>
            <a:prstGeom prst="trapezoid">
              <a:avLst>
                <a:gd name="adj" fmla="val 66450"/>
              </a:avLst>
            </a:prstGeom>
            <a:solidFill>
              <a:srgbClr val="9B9B9B"/>
            </a:solidFill>
            <a:ln>
              <a:noFill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51;p25">
              <a:extLst>
                <a:ext uri="{FF2B5EF4-FFF2-40B4-BE49-F238E27FC236}">
                  <a16:creationId xmlns:a16="http://schemas.microsoft.com/office/drawing/2014/main" id="{4705C087-F25B-4772-9749-FC5E41677254}"/>
                </a:ext>
              </a:extLst>
            </p:cNvPr>
            <p:cNvSpPr/>
            <p:nvPr/>
          </p:nvSpPr>
          <p:spPr>
            <a:xfrm>
              <a:off x="3742175" y="5597075"/>
              <a:ext cx="1157100" cy="207000"/>
            </a:xfrm>
            <a:prstGeom prst="rect">
              <a:avLst/>
            </a:prstGeom>
            <a:solidFill>
              <a:srgbClr val="9B9B9B"/>
            </a:solidFill>
            <a:ln>
              <a:noFill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52;p25">
              <a:extLst>
                <a:ext uri="{FF2B5EF4-FFF2-40B4-BE49-F238E27FC236}">
                  <a16:creationId xmlns:a16="http://schemas.microsoft.com/office/drawing/2014/main" id="{17A64105-D227-427F-8A55-D8BBFABCC851}"/>
                </a:ext>
              </a:extLst>
            </p:cNvPr>
            <p:cNvSpPr/>
            <p:nvPr/>
          </p:nvSpPr>
          <p:spPr>
            <a:xfrm rot="5400000">
              <a:off x="4836225" y="5660225"/>
              <a:ext cx="207000" cy="80700"/>
            </a:xfrm>
            <a:prstGeom prst="trapezoid">
              <a:avLst>
                <a:gd name="adj" fmla="val 66450"/>
              </a:avLst>
            </a:prstGeom>
            <a:solidFill>
              <a:srgbClr val="9B9B9B"/>
            </a:solidFill>
            <a:ln>
              <a:noFill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53;p25">
              <a:extLst>
                <a:ext uri="{FF2B5EF4-FFF2-40B4-BE49-F238E27FC236}">
                  <a16:creationId xmlns:a16="http://schemas.microsoft.com/office/drawing/2014/main" id="{4F593892-D598-4977-9578-4E4425A75750}"/>
                </a:ext>
              </a:extLst>
            </p:cNvPr>
            <p:cNvSpPr/>
            <p:nvPr/>
          </p:nvSpPr>
          <p:spPr>
            <a:xfrm rot="5400000">
              <a:off x="4746825" y="5215025"/>
              <a:ext cx="385500" cy="84000"/>
            </a:xfrm>
            <a:prstGeom prst="trapezoid">
              <a:avLst>
                <a:gd name="adj" fmla="val 66761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" name="Google Shape;154;p25">
            <a:extLst>
              <a:ext uri="{FF2B5EF4-FFF2-40B4-BE49-F238E27FC236}">
                <a16:creationId xmlns:a16="http://schemas.microsoft.com/office/drawing/2014/main" id="{D15BC744-0E67-433B-860E-A7EEF7D636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2669701" y="4628863"/>
            <a:ext cx="1658926" cy="5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5;p25">
            <a:extLst>
              <a:ext uri="{FF2B5EF4-FFF2-40B4-BE49-F238E27FC236}">
                <a16:creationId xmlns:a16="http://schemas.microsoft.com/office/drawing/2014/main" id="{32E12707-9517-42DE-887D-4258D227CEFE}"/>
              </a:ext>
            </a:extLst>
          </p:cNvPr>
          <p:cNvSpPr/>
          <p:nvPr/>
        </p:nvSpPr>
        <p:spPr>
          <a:xfrm>
            <a:off x="5021250" y="3920050"/>
            <a:ext cx="150000" cy="134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algn="ctr"/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156;p25">
            <a:extLst>
              <a:ext uri="{FF2B5EF4-FFF2-40B4-BE49-F238E27FC236}">
                <a16:creationId xmlns:a16="http://schemas.microsoft.com/office/drawing/2014/main" id="{763444A5-1A37-4EC2-B86F-7296DC548FC9}"/>
              </a:ext>
            </a:extLst>
          </p:cNvPr>
          <p:cNvGrpSpPr/>
          <p:nvPr/>
        </p:nvGrpSpPr>
        <p:grpSpPr>
          <a:xfrm>
            <a:off x="2417775" y="5028000"/>
            <a:ext cx="1471338" cy="195000"/>
            <a:chOff x="2686025" y="5028000"/>
            <a:chExt cx="1203450" cy="195000"/>
          </a:xfrm>
        </p:grpSpPr>
        <p:sp>
          <p:nvSpPr>
            <p:cNvPr id="47" name="Google Shape;157;p25">
              <a:extLst>
                <a:ext uri="{FF2B5EF4-FFF2-40B4-BE49-F238E27FC236}">
                  <a16:creationId xmlns:a16="http://schemas.microsoft.com/office/drawing/2014/main" id="{2054BED4-E4FB-4D20-8239-83F93709BF4D}"/>
                </a:ext>
              </a:extLst>
            </p:cNvPr>
            <p:cNvSpPr/>
            <p:nvPr/>
          </p:nvSpPr>
          <p:spPr>
            <a:xfrm>
              <a:off x="2686025" y="5028000"/>
              <a:ext cx="1202700" cy="19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58;p25">
              <a:extLst>
                <a:ext uri="{FF2B5EF4-FFF2-40B4-BE49-F238E27FC236}">
                  <a16:creationId xmlns:a16="http://schemas.microsoft.com/office/drawing/2014/main" id="{0C0DF418-C040-4728-A3F7-5DA373E200C6}"/>
                </a:ext>
              </a:extLst>
            </p:cNvPr>
            <p:cNvSpPr/>
            <p:nvPr/>
          </p:nvSpPr>
          <p:spPr>
            <a:xfrm>
              <a:off x="2686775" y="5076150"/>
              <a:ext cx="1202700" cy="9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9" name="Google Shape;159;p25">
            <a:extLst>
              <a:ext uri="{FF2B5EF4-FFF2-40B4-BE49-F238E27FC236}">
                <a16:creationId xmlns:a16="http://schemas.microsoft.com/office/drawing/2014/main" id="{2DC06BA3-E176-4363-8713-62579313A5CF}"/>
              </a:ext>
            </a:extLst>
          </p:cNvPr>
          <p:cNvCxnSpPr/>
          <p:nvPr/>
        </p:nvCxnSpPr>
        <p:spPr>
          <a:xfrm>
            <a:off x="3065100" y="5125450"/>
            <a:ext cx="1950600" cy="0"/>
          </a:xfrm>
          <a:prstGeom prst="straightConnector1">
            <a:avLst/>
          </a:prstGeom>
          <a:noFill/>
          <a:ln w="76200" cap="flat" cmpd="sng">
            <a:solidFill>
              <a:srgbClr val="83959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160;p25">
            <a:extLst>
              <a:ext uri="{FF2B5EF4-FFF2-40B4-BE49-F238E27FC236}">
                <a16:creationId xmlns:a16="http://schemas.microsoft.com/office/drawing/2014/main" id="{77AC9BD0-71BE-4299-A23E-69557898C58B}"/>
              </a:ext>
            </a:extLst>
          </p:cNvPr>
          <p:cNvGrpSpPr/>
          <p:nvPr/>
        </p:nvGrpSpPr>
        <p:grpSpPr>
          <a:xfrm>
            <a:off x="2417695" y="3921200"/>
            <a:ext cx="1471338" cy="195000"/>
            <a:chOff x="2686025" y="3921200"/>
            <a:chExt cx="1203450" cy="195000"/>
          </a:xfrm>
        </p:grpSpPr>
        <p:sp>
          <p:nvSpPr>
            <p:cNvPr id="51" name="Google Shape;161;p25">
              <a:extLst>
                <a:ext uri="{FF2B5EF4-FFF2-40B4-BE49-F238E27FC236}">
                  <a16:creationId xmlns:a16="http://schemas.microsoft.com/office/drawing/2014/main" id="{EB5BE2FE-FD3A-4A44-9368-D23A1EC79600}"/>
                </a:ext>
              </a:extLst>
            </p:cNvPr>
            <p:cNvSpPr/>
            <p:nvPr/>
          </p:nvSpPr>
          <p:spPr>
            <a:xfrm>
              <a:off x="2686025" y="3921200"/>
              <a:ext cx="1202700" cy="19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62;p25">
              <a:extLst>
                <a:ext uri="{FF2B5EF4-FFF2-40B4-BE49-F238E27FC236}">
                  <a16:creationId xmlns:a16="http://schemas.microsoft.com/office/drawing/2014/main" id="{0B7BFEF5-D0A2-4909-ABDC-04DA3EACAED3}"/>
                </a:ext>
              </a:extLst>
            </p:cNvPr>
            <p:cNvSpPr/>
            <p:nvPr/>
          </p:nvSpPr>
          <p:spPr>
            <a:xfrm>
              <a:off x="2686775" y="3969350"/>
              <a:ext cx="1202700" cy="98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" name="Google Shape;163;p25">
            <a:extLst>
              <a:ext uri="{FF2B5EF4-FFF2-40B4-BE49-F238E27FC236}">
                <a16:creationId xmlns:a16="http://schemas.microsoft.com/office/drawing/2014/main" id="{4EAC0C02-98DF-4734-ABFA-FF7FBF3BAD61}"/>
              </a:ext>
            </a:extLst>
          </p:cNvPr>
          <p:cNvCxnSpPr/>
          <p:nvPr/>
        </p:nvCxnSpPr>
        <p:spPr>
          <a:xfrm>
            <a:off x="3065100" y="4018650"/>
            <a:ext cx="1950600" cy="0"/>
          </a:xfrm>
          <a:prstGeom prst="straightConnector1">
            <a:avLst/>
          </a:prstGeom>
          <a:noFill/>
          <a:ln w="76200" cap="flat" cmpd="sng">
            <a:solidFill>
              <a:srgbClr val="83959E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" name="Google Shape;164;p25">
            <a:extLst>
              <a:ext uri="{FF2B5EF4-FFF2-40B4-BE49-F238E27FC236}">
                <a16:creationId xmlns:a16="http://schemas.microsoft.com/office/drawing/2014/main" id="{89F65D4A-C39B-4EEF-97DF-8DE37C29905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00477" y="4397559"/>
            <a:ext cx="1007050" cy="3886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165;p25">
            <a:extLst>
              <a:ext uri="{FF2B5EF4-FFF2-40B4-BE49-F238E27FC236}">
                <a16:creationId xmlns:a16="http://schemas.microsoft.com/office/drawing/2014/main" id="{69D6CCDA-94DC-4EAF-A976-058D50505249}"/>
              </a:ext>
            </a:extLst>
          </p:cNvPr>
          <p:cNvSpPr/>
          <p:nvPr/>
        </p:nvSpPr>
        <p:spPr>
          <a:xfrm>
            <a:off x="6407526" y="4128700"/>
            <a:ext cx="150000" cy="89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algn="ctr"/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166;p25">
            <a:extLst>
              <a:ext uri="{FF2B5EF4-FFF2-40B4-BE49-F238E27FC236}">
                <a16:creationId xmlns:a16="http://schemas.microsoft.com/office/drawing/2014/main" id="{2466FDA7-48FC-473B-AE74-7ACC769734B6}"/>
              </a:ext>
            </a:extLst>
          </p:cNvPr>
          <p:cNvSpPr/>
          <p:nvPr/>
        </p:nvSpPr>
        <p:spPr>
          <a:xfrm>
            <a:off x="5184950" y="4128700"/>
            <a:ext cx="641400" cy="9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algn="ctr"/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167;p25">
            <a:extLst>
              <a:ext uri="{FF2B5EF4-FFF2-40B4-BE49-F238E27FC236}">
                <a16:creationId xmlns:a16="http://schemas.microsoft.com/office/drawing/2014/main" id="{C4E7A065-54E8-4AD2-87BE-6FF070F344AC}"/>
              </a:ext>
            </a:extLst>
          </p:cNvPr>
          <p:cNvCxnSpPr/>
          <p:nvPr/>
        </p:nvCxnSpPr>
        <p:spPr>
          <a:xfrm>
            <a:off x="5018900" y="4018950"/>
            <a:ext cx="834000" cy="388800"/>
          </a:xfrm>
          <a:prstGeom prst="straightConnector1">
            <a:avLst/>
          </a:prstGeom>
          <a:noFill/>
          <a:ln w="76200" cap="flat" cmpd="sng">
            <a:solidFill>
              <a:srgbClr val="8395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68;p25">
            <a:extLst>
              <a:ext uri="{FF2B5EF4-FFF2-40B4-BE49-F238E27FC236}">
                <a16:creationId xmlns:a16="http://schemas.microsoft.com/office/drawing/2014/main" id="{3B8AAE01-BC18-4AD4-BEC1-197684FBA6D4}"/>
              </a:ext>
            </a:extLst>
          </p:cNvPr>
          <p:cNvCxnSpPr/>
          <p:nvPr/>
        </p:nvCxnSpPr>
        <p:spPr>
          <a:xfrm rot="10800000" flipH="1">
            <a:off x="5029050" y="4741450"/>
            <a:ext cx="830400" cy="384000"/>
          </a:xfrm>
          <a:prstGeom prst="straightConnector1">
            <a:avLst/>
          </a:prstGeom>
          <a:noFill/>
          <a:ln w="76200" cap="flat" cmpd="sng">
            <a:solidFill>
              <a:srgbClr val="83959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169;p25">
            <a:extLst>
              <a:ext uri="{FF2B5EF4-FFF2-40B4-BE49-F238E27FC236}">
                <a16:creationId xmlns:a16="http://schemas.microsoft.com/office/drawing/2014/main" id="{86BDD61A-24AF-4AEC-8F3D-2C2FD1F5E530}"/>
              </a:ext>
            </a:extLst>
          </p:cNvPr>
          <p:cNvSpPr/>
          <p:nvPr/>
        </p:nvSpPr>
        <p:spPr>
          <a:xfrm rot="-2305604">
            <a:off x="3177818" y="6717969"/>
            <a:ext cx="1497312" cy="30070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algn="ctr"/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170;p25">
            <a:extLst>
              <a:ext uri="{FF2B5EF4-FFF2-40B4-BE49-F238E27FC236}">
                <a16:creationId xmlns:a16="http://schemas.microsoft.com/office/drawing/2014/main" id="{EF0CD197-4F5D-4A72-B743-C5D04E38E9FA}"/>
              </a:ext>
            </a:extLst>
          </p:cNvPr>
          <p:cNvSpPr/>
          <p:nvPr/>
        </p:nvSpPr>
        <p:spPr>
          <a:xfrm rot="-2425021">
            <a:off x="11329220" y="5387404"/>
            <a:ext cx="1497348" cy="30092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algn="ctr"/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171;p25">
            <a:extLst>
              <a:ext uri="{FF2B5EF4-FFF2-40B4-BE49-F238E27FC236}">
                <a16:creationId xmlns:a16="http://schemas.microsoft.com/office/drawing/2014/main" id="{D2A94DED-4F64-47C4-85BE-BFE463D16B94}"/>
              </a:ext>
            </a:extLst>
          </p:cNvPr>
          <p:cNvSpPr/>
          <p:nvPr/>
        </p:nvSpPr>
        <p:spPr>
          <a:xfrm rot="1794397">
            <a:off x="2409069" y="7669409"/>
            <a:ext cx="580038" cy="997986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172;p25">
            <a:extLst>
              <a:ext uri="{FF2B5EF4-FFF2-40B4-BE49-F238E27FC236}">
                <a16:creationId xmlns:a16="http://schemas.microsoft.com/office/drawing/2014/main" id="{EF0C4984-F4F4-4A18-BD47-059F56C52406}"/>
              </a:ext>
            </a:extLst>
          </p:cNvPr>
          <p:cNvSpPr/>
          <p:nvPr/>
        </p:nvSpPr>
        <p:spPr>
          <a:xfrm rot="1794051">
            <a:off x="10358638" y="6314107"/>
            <a:ext cx="382748" cy="997986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173;p25">
            <a:extLst>
              <a:ext uri="{FF2B5EF4-FFF2-40B4-BE49-F238E27FC236}">
                <a16:creationId xmlns:a16="http://schemas.microsoft.com/office/drawing/2014/main" id="{D0BBAA29-6D18-428F-A41A-F433D517978C}"/>
              </a:ext>
            </a:extLst>
          </p:cNvPr>
          <p:cNvSpPr/>
          <p:nvPr/>
        </p:nvSpPr>
        <p:spPr>
          <a:xfrm>
            <a:off x="5476600" y="6026450"/>
            <a:ext cx="218400" cy="574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174;p25">
            <a:extLst>
              <a:ext uri="{FF2B5EF4-FFF2-40B4-BE49-F238E27FC236}">
                <a16:creationId xmlns:a16="http://schemas.microsoft.com/office/drawing/2014/main" id="{EDF57F51-C00B-4C66-9EB1-9B655387761D}"/>
              </a:ext>
            </a:extLst>
          </p:cNvPr>
          <p:cNvSpPr/>
          <p:nvPr/>
        </p:nvSpPr>
        <p:spPr>
          <a:xfrm>
            <a:off x="14142700" y="4628776"/>
            <a:ext cx="218400" cy="574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324;p25">
            <a:extLst>
              <a:ext uri="{FF2B5EF4-FFF2-40B4-BE49-F238E27FC236}">
                <a16:creationId xmlns:a16="http://schemas.microsoft.com/office/drawing/2014/main" id="{87103EB0-6D0C-4EAC-A333-EF828239BBB8}"/>
              </a:ext>
            </a:extLst>
          </p:cNvPr>
          <p:cNvSpPr txBox="1"/>
          <p:nvPr/>
        </p:nvSpPr>
        <p:spPr>
          <a:xfrm>
            <a:off x="1521339" y="2739596"/>
            <a:ext cx="487946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2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H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/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W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제작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6" name="Google Shape;172;p25">
            <a:extLst>
              <a:ext uri="{FF2B5EF4-FFF2-40B4-BE49-F238E27FC236}">
                <a16:creationId xmlns:a16="http://schemas.microsoft.com/office/drawing/2014/main" id="{BABD683C-39C9-499C-A37B-F3D4E64133CF}"/>
              </a:ext>
            </a:extLst>
          </p:cNvPr>
          <p:cNvSpPr/>
          <p:nvPr/>
        </p:nvSpPr>
        <p:spPr>
          <a:xfrm rot="9771931">
            <a:off x="6305851" y="6610698"/>
            <a:ext cx="294890" cy="624406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72;p25">
            <a:extLst>
              <a:ext uri="{FF2B5EF4-FFF2-40B4-BE49-F238E27FC236}">
                <a16:creationId xmlns:a16="http://schemas.microsoft.com/office/drawing/2014/main" id="{F3B7AE59-DF14-4FA0-9F73-9ABCFA3E76F4}"/>
              </a:ext>
            </a:extLst>
          </p:cNvPr>
          <p:cNvSpPr/>
          <p:nvPr/>
        </p:nvSpPr>
        <p:spPr>
          <a:xfrm rot="9771931">
            <a:off x="14703400" y="5233098"/>
            <a:ext cx="294890" cy="624406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9999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048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323;p25">
            <a:extLst>
              <a:ext uri="{FF2B5EF4-FFF2-40B4-BE49-F238E27FC236}">
                <a16:creationId xmlns:a16="http://schemas.microsoft.com/office/drawing/2014/main" id="{3424B426-4B6E-45CC-AD64-23D131CAF2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81000"/>
            <a:ext cx="17094200" cy="9486900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4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117" name="Google Shape;334;p26">
            <a:extLst>
              <a:ext uri="{FF2B5EF4-FFF2-40B4-BE49-F238E27FC236}">
                <a16:creationId xmlns:a16="http://schemas.microsoft.com/office/drawing/2014/main" id="{E3591C8F-C1F3-4201-9B01-87E0F1571987}"/>
              </a:ext>
            </a:extLst>
          </p:cNvPr>
          <p:cNvSpPr txBox="1"/>
          <p:nvPr/>
        </p:nvSpPr>
        <p:spPr>
          <a:xfrm>
            <a:off x="1521351" y="2739600"/>
            <a:ext cx="1177261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3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S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/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W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개발 및 연동</a:t>
            </a:r>
            <a:endParaRPr sz="4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8" name="Google Shape;346;p26">
            <a:extLst>
              <a:ext uri="{FF2B5EF4-FFF2-40B4-BE49-F238E27FC236}">
                <a16:creationId xmlns:a16="http://schemas.microsoft.com/office/drawing/2014/main" id="{E4285200-CA3A-44EF-BAF8-A6DD4F299C0F}"/>
              </a:ext>
            </a:extLst>
          </p:cNvPr>
          <p:cNvSpPr txBox="1"/>
          <p:nvPr/>
        </p:nvSpPr>
        <p:spPr>
          <a:xfrm>
            <a:off x="8646551" y="7859050"/>
            <a:ext cx="208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STOP</a:t>
            </a:r>
            <a:endParaRPr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9" name="Google Shape;348;p26">
            <a:extLst>
              <a:ext uri="{FF2B5EF4-FFF2-40B4-BE49-F238E27FC236}">
                <a16:creationId xmlns:a16="http://schemas.microsoft.com/office/drawing/2014/main" id="{3C874735-8B1F-493F-9A37-57726F2A891D}"/>
              </a:ext>
            </a:extLst>
          </p:cNvPr>
          <p:cNvSpPr txBox="1"/>
          <p:nvPr/>
        </p:nvSpPr>
        <p:spPr>
          <a:xfrm>
            <a:off x="8646548" y="6407955"/>
            <a:ext cx="20814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MANUAL CONTROL</a:t>
            </a:r>
            <a:endParaRPr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0" name="Google Shape;351;p26">
            <a:extLst>
              <a:ext uri="{FF2B5EF4-FFF2-40B4-BE49-F238E27FC236}">
                <a16:creationId xmlns:a16="http://schemas.microsoft.com/office/drawing/2014/main" id="{4F60A9FF-901C-4FF3-9446-5A27DEEA9608}"/>
              </a:ext>
            </a:extLst>
          </p:cNvPr>
          <p:cNvSpPr txBox="1"/>
          <p:nvPr/>
        </p:nvSpPr>
        <p:spPr>
          <a:xfrm>
            <a:off x="11150175" y="6546438"/>
            <a:ext cx="38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Actuator 수동 조작</a:t>
            </a:r>
            <a:endParaRPr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1" name="Google Shape;352;p26">
            <a:extLst>
              <a:ext uri="{FF2B5EF4-FFF2-40B4-BE49-F238E27FC236}">
                <a16:creationId xmlns:a16="http://schemas.microsoft.com/office/drawing/2014/main" id="{6ED15A6C-2FE8-4816-AED3-658012E0C779}"/>
              </a:ext>
            </a:extLst>
          </p:cNvPr>
          <p:cNvSpPr txBox="1"/>
          <p:nvPr/>
        </p:nvSpPr>
        <p:spPr>
          <a:xfrm>
            <a:off x="11150175" y="7850938"/>
            <a:ext cx="38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Actuator 동작 종료</a:t>
            </a:r>
            <a:endParaRPr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68DE3548-ADC9-4F87-9E31-61862FA5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486" y="6377200"/>
            <a:ext cx="8577714" cy="2410609"/>
          </a:xfrm>
          <a:prstGeom prst="rect">
            <a:avLst/>
          </a:prstGeom>
        </p:spPr>
      </p:pic>
      <p:sp>
        <p:nvSpPr>
          <p:cNvPr id="123" name="Google Shape;342;p26">
            <a:extLst>
              <a:ext uri="{FF2B5EF4-FFF2-40B4-BE49-F238E27FC236}">
                <a16:creationId xmlns:a16="http://schemas.microsoft.com/office/drawing/2014/main" id="{1664F4DA-F0DC-46A3-92BB-3F726DB6E588}"/>
              </a:ext>
            </a:extLst>
          </p:cNvPr>
          <p:cNvSpPr/>
          <p:nvPr/>
        </p:nvSpPr>
        <p:spPr>
          <a:xfrm>
            <a:off x="2449848" y="3848100"/>
            <a:ext cx="4865352" cy="493971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B1514A-35EE-40D0-8890-5BD2E873DD62}"/>
              </a:ext>
            </a:extLst>
          </p:cNvPr>
          <p:cNvSpPr txBox="1"/>
          <p:nvPr/>
        </p:nvSpPr>
        <p:spPr>
          <a:xfrm>
            <a:off x="2887543" y="4051194"/>
            <a:ext cx="4153019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2800" b="1" kern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 인식 </a:t>
            </a:r>
            <a:endParaRPr lang="en-US" altLang="ko-KR" sz="2800" b="1" kern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30000"/>
              </a:lnSpc>
              <a:buClrTx/>
            </a:pP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(</a:t>
            </a:r>
            <a:r>
              <a:rPr lang="en-US" altLang="ko-KR" sz="2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facenet-pytorch</a:t>
            </a:r>
            <a:r>
              <a:rPr lang="en-US" altLang="ko-KR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457200" indent="-457200">
              <a:lnSpc>
                <a:spcPct val="130000"/>
              </a:lnSpc>
              <a:buClrTx/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PyTorch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기반의 얼굴 인식 라이브러리</a:t>
            </a:r>
          </a:p>
          <a:p>
            <a:pPr>
              <a:buClrTx/>
            </a:pPr>
            <a:endParaRPr lang="en-US" altLang="ko-KR" sz="2800" b="1" kern="12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EE67D930-405C-4D8C-98A4-1ACF1987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485" y="3848101"/>
            <a:ext cx="8577715" cy="1110548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929BD045-3A02-4566-8AD4-5BEB363A6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486" y="5016596"/>
            <a:ext cx="8577714" cy="1264744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6A81222F-EB09-49EE-8FFE-0355E4CA7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899" y="6281340"/>
            <a:ext cx="3316944" cy="23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08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11" name="Google Shape;333;p26">
            <a:extLst>
              <a:ext uri="{FF2B5EF4-FFF2-40B4-BE49-F238E27FC236}">
                <a16:creationId xmlns:a16="http://schemas.microsoft.com/office/drawing/2014/main" id="{5899ECB8-35D9-479E-88E4-2A29D28081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93700"/>
            <a:ext cx="17094198" cy="9486901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4"/>
              </a:srgbClr>
            </a:outerShdw>
          </a:effectLst>
        </p:spPr>
      </p:pic>
      <p:sp>
        <p:nvSpPr>
          <p:cNvPr id="12" name="Google Shape;334;p26">
            <a:extLst>
              <a:ext uri="{FF2B5EF4-FFF2-40B4-BE49-F238E27FC236}">
                <a16:creationId xmlns:a16="http://schemas.microsoft.com/office/drawing/2014/main" id="{7855BE88-0166-45BF-972C-78EE967AA0FD}"/>
              </a:ext>
            </a:extLst>
          </p:cNvPr>
          <p:cNvSpPr txBox="1"/>
          <p:nvPr/>
        </p:nvSpPr>
        <p:spPr>
          <a:xfrm>
            <a:off x="1521351" y="2739600"/>
            <a:ext cx="1177261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3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S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/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W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개발 및 연동</a:t>
            </a:r>
            <a:r>
              <a:rPr lang="en-US" altLang="ko-KR" sz="4800" b="1" kern="1200" dirty="0">
                <a:solidFill>
                  <a:srgbClr val="1F497D">
                    <a:lumMod val="60000"/>
                    <a:lumOff val="40000"/>
                  </a:srgb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4000" b="1" kern="1200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000" b="1" kern="1200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얼굴 인식 모델</a:t>
            </a:r>
            <a:endParaRPr sz="4000" dirty="0">
              <a:solidFill>
                <a:schemeClr val="accent4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Google Shape;335;p26">
            <a:extLst>
              <a:ext uri="{FF2B5EF4-FFF2-40B4-BE49-F238E27FC236}">
                <a16:creationId xmlns:a16="http://schemas.microsoft.com/office/drawing/2014/main" id="{7567CA4F-A473-4372-894B-798C594DCACF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www.고픈비노.com</a:t>
            </a:r>
            <a:endParaRPr/>
          </a:p>
        </p:txBody>
      </p:sp>
      <p:sp>
        <p:nvSpPr>
          <p:cNvPr id="14" name="Google Shape;342;p26">
            <a:extLst>
              <a:ext uri="{FF2B5EF4-FFF2-40B4-BE49-F238E27FC236}">
                <a16:creationId xmlns:a16="http://schemas.microsoft.com/office/drawing/2014/main" id="{7D399A71-3635-4555-B5BB-F26C93604D02}"/>
              </a:ext>
            </a:extLst>
          </p:cNvPr>
          <p:cNvSpPr/>
          <p:nvPr/>
        </p:nvSpPr>
        <p:spPr>
          <a:xfrm>
            <a:off x="2002091" y="4535121"/>
            <a:ext cx="4439362" cy="4310149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43;p26">
            <a:extLst>
              <a:ext uri="{FF2B5EF4-FFF2-40B4-BE49-F238E27FC236}">
                <a16:creationId xmlns:a16="http://schemas.microsoft.com/office/drawing/2014/main" id="{0F75DFD9-0AAB-423E-929A-15E79042362D}"/>
              </a:ext>
            </a:extLst>
          </p:cNvPr>
          <p:cNvSpPr txBox="1"/>
          <p:nvPr/>
        </p:nvSpPr>
        <p:spPr>
          <a:xfrm>
            <a:off x="3964480" y="4632824"/>
            <a:ext cx="2081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CNN</a:t>
            </a:r>
            <a:endParaRPr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Google Shape;344;p26">
            <a:extLst>
              <a:ext uri="{FF2B5EF4-FFF2-40B4-BE49-F238E27FC236}">
                <a16:creationId xmlns:a16="http://schemas.microsoft.com/office/drawing/2014/main" id="{C684E3AE-3E5C-4AE8-9E2C-28241976B28B}"/>
              </a:ext>
            </a:extLst>
          </p:cNvPr>
          <p:cNvSpPr/>
          <p:nvPr/>
        </p:nvSpPr>
        <p:spPr>
          <a:xfrm>
            <a:off x="6885433" y="4535122"/>
            <a:ext cx="4438800" cy="431014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45;p26">
            <a:extLst>
              <a:ext uri="{FF2B5EF4-FFF2-40B4-BE49-F238E27FC236}">
                <a16:creationId xmlns:a16="http://schemas.microsoft.com/office/drawing/2014/main" id="{CE821277-FAD9-4765-B6DA-C24990143997}"/>
              </a:ext>
            </a:extLst>
          </p:cNvPr>
          <p:cNvSpPr/>
          <p:nvPr/>
        </p:nvSpPr>
        <p:spPr>
          <a:xfrm>
            <a:off x="11838811" y="4527170"/>
            <a:ext cx="4438800" cy="4309200"/>
          </a:xfrm>
          <a:prstGeom prst="roundRect">
            <a:avLst>
              <a:gd name="adj" fmla="val 16667"/>
            </a:avLst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347;p26">
            <a:extLst>
              <a:ext uri="{FF2B5EF4-FFF2-40B4-BE49-F238E27FC236}">
                <a16:creationId xmlns:a16="http://schemas.microsoft.com/office/drawing/2014/main" id="{11ABB1AC-7D19-41D7-8232-EECABD3040F0}"/>
              </a:ext>
            </a:extLst>
          </p:cNvPr>
          <p:cNvSpPr txBox="1"/>
          <p:nvPr/>
        </p:nvSpPr>
        <p:spPr>
          <a:xfrm>
            <a:off x="8676964" y="4691134"/>
            <a:ext cx="208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YOLOv8</a:t>
            </a:r>
            <a:endParaRPr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Google Shape;349;p26">
            <a:extLst>
              <a:ext uri="{FF2B5EF4-FFF2-40B4-BE49-F238E27FC236}">
                <a16:creationId xmlns:a16="http://schemas.microsoft.com/office/drawing/2014/main" id="{73F44372-C4BB-4569-80E4-37646685142E}"/>
              </a:ext>
            </a:extLst>
          </p:cNvPr>
          <p:cNvSpPr txBox="1"/>
          <p:nvPr/>
        </p:nvSpPr>
        <p:spPr>
          <a:xfrm>
            <a:off x="12846137" y="4621450"/>
            <a:ext cx="349451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>
              <a:buClrTx/>
            </a:pPr>
            <a:r>
              <a:rPr lang="en-US" altLang="ko-KR" sz="1800" b="1" kern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 panose="020F0502020204030204" pitchFamily="34" charset="0"/>
              </a:rPr>
              <a:t>InceptionResnetV1</a:t>
            </a:r>
            <a:br>
              <a:rPr lang="en-US" altLang="ko-KR" sz="1800" b="1" kern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1800" b="1" kern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en-US" altLang="ko-KR" sz="1800" b="1" kern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 panose="020F0502020204030204" pitchFamily="34" charset="0"/>
              </a:rPr>
              <a:t>pretrained</a:t>
            </a:r>
            <a:r>
              <a:rPr lang="en-US" altLang="ko-KR" sz="1800" b="1" kern="12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 panose="020F0502020204030204" pitchFamily="34" charset="0"/>
              </a:rPr>
              <a:t>='vggface2')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1209A-0B7E-4898-B537-46E4B7E6B28C}"/>
              </a:ext>
            </a:extLst>
          </p:cNvPr>
          <p:cNvSpPr txBox="1"/>
          <p:nvPr/>
        </p:nvSpPr>
        <p:spPr>
          <a:xfrm>
            <a:off x="2339075" y="3785115"/>
            <a:ext cx="809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altLang="ko-KR" sz="2400" b="1" kern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Accuracy </a:t>
            </a:r>
            <a:r>
              <a:rPr lang="ko-KR" altLang="en-US" sz="2400" b="1" kern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 </a:t>
            </a:r>
            <a:r>
              <a:rPr lang="en-US" altLang="ko-KR" sz="2400" b="1" kern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InceptionResnetV1 </a:t>
            </a:r>
            <a:r>
              <a:rPr lang="ko-KR" altLang="en-US" sz="2400" b="1" kern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</a:t>
            </a:r>
            <a:endParaRPr lang="en-US" altLang="ko-KR" sz="2400" b="1" kern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CF445B-8ACF-4C9E-A3BB-CD897506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334" y="5110572"/>
            <a:ext cx="3419952" cy="33151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7186D31-2C2A-47C7-9C4A-8217FF22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139" y="5239164"/>
            <a:ext cx="2931364" cy="33151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39181D-B1CA-4372-B977-5CE88C98F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0605" y="5348350"/>
            <a:ext cx="3495212" cy="33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74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5" name="Google Shape;333;p26">
            <a:extLst>
              <a:ext uri="{FF2B5EF4-FFF2-40B4-BE49-F238E27FC236}">
                <a16:creationId xmlns:a16="http://schemas.microsoft.com/office/drawing/2014/main" id="{FD7E1CA1-2DE4-4156-94F5-032EE93C336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93700"/>
            <a:ext cx="17094198" cy="9486901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4"/>
              </a:srgbClr>
            </a:outerShdw>
          </a:effectLst>
        </p:spPr>
      </p:pic>
      <p:sp>
        <p:nvSpPr>
          <p:cNvPr id="6" name="Google Shape;334;p26">
            <a:extLst>
              <a:ext uri="{FF2B5EF4-FFF2-40B4-BE49-F238E27FC236}">
                <a16:creationId xmlns:a16="http://schemas.microsoft.com/office/drawing/2014/main" id="{2C0AD133-FBFB-4B85-B016-116E46E50FA6}"/>
              </a:ext>
            </a:extLst>
          </p:cNvPr>
          <p:cNvSpPr txBox="1"/>
          <p:nvPr/>
        </p:nvSpPr>
        <p:spPr>
          <a:xfrm>
            <a:off x="1521351" y="2739600"/>
            <a:ext cx="5743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3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S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/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W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개발 및 연동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Google Shape;335;p26">
            <a:extLst>
              <a:ext uri="{FF2B5EF4-FFF2-40B4-BE49-F238E27FC236}">
                <a16:creationId xmlns:a16="http://schemas.microsoft.com/office/drawing/2014/main" id="{12F6F43A-EF11-41B6-BFC7-FCF2FA5CAA99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www.고픈비노.com</a:t>
            </a:r>
            <a:endParaRPr/>
          </a:p>
        </p:txBody>
      </p:sp>
      <p:pic>
        <p:nvPicPr>
          <p:cNvPr id="8" name="Google Shape;336;p26" descr="Computer with solid fill">
            <a:extLst>
              <a:ext uri="{FF2B5EF4-FFF2-40B4-BE49-F238E27FC236}">
                <a16:creationId xmlns:a16="http://schemas.microsoft.com/office/drawing/2014/main" id="{BDB48601-540A-4678-9C85-91F582C646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8857" y="3381919"/>
            <a:ext cx="2376947" cy="237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37;p26" descr="A blue circuit board with white text&#10;&#10;Description automatically generated">
            <a:extLst>
              <a:ext uri="{FF2B5EF4-FFF2-40B4-BE49-F238E27FC236}">
                <a16:creationId xmlns:a16="http://schemas.microsoft.com/office/drawing/2014/main" id="{7FDA15C6-12DC-4551-86B0-4F3D95114A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2825" y="7357685"/>
            <a:ext cx="2323612" cy="1631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38;p26">
            <a:extLst>
              <a:ext uri="{FF2B5EF4-FFF2-40B4-BE49-F238E27FC236}">
                <a16:creationId xmlns:a16="http://schemas.microsoft.com/office/drawing/2014/main" id="{5AAA0527-7AB1-4AFE-BDC2-1FD83FCDE567}"/>
              </a:ext>
            </a:extLst>
          </p:cNvPr>
          <p:cNvSpPr/>
          <p:nvPr/>
        </p:nvSpPr>
        <p:spPr>
          <a:xfrm>
            <a:off x="2760775" y="5611250"/>
            <a:ext cx="1487700" cy="1594800"/>
          </a:xfrm>
          <a:prstGeom prst="upDownArrow">
            <a:avLst>
              <a:gd name="adj1" fmla="val 50000"/>
              <a:gd name="adj2" fmla="val 3069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1" name="Google Shape;339;p26">
            <a:extLst>
              <a:ext uri="{FF2B5EF4-FFF2-40B4-BE49-F238E27FC236}">
                <a16:creationId xmlns:a16="http://schemas.microsoft.com/office/drawing/2014/main" id="{712F7498-96F1-4D11-894F-788A166DC87F}"/>
              </a:ext>
            </a:extLst>
          </p:cNvPr>
          <p:cNvSpPr txBox="1"/>
          <p:nvPr/>
        </p:nvSpPr>
        <p:spPr>
          <a:xfrm>
            <a:off x="2565763" y="6085509"/>
            <a:ext cx="1877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시리얼</a:t>
            </a:r>
            <a:endParaRPr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통신</a:t>
            </a:r>
            <a:endParaRPr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" name="Google Shape;340;p26">
            <a:extLst>
              <a:ext uri="{FF2B5EF4-FFF2-40B4-BE49-F238E27FC236}">
                <a16:creationId xmlns:a16="http://schemas.microsoft.com/office/drawing/2014/main" id="{19DDACC2-DCAF-4DAB-AC04-B771C2B80CB4}"/>
              </a:ext>
            </a:extLst>
          </p:cNvPr>
          <p:cNvSpPr/>
          <p:nvPr/>
        </p:nvSpPr>
        <p:spPr>
          <a:xfrm>
            <a:off x="4920824" y="5864758"/>
            <a:ext cx="2479500" cy="10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41;p26">
            <a:extLst>
              <a:ext uri="{FF2B5EF4-FFF2-40B4-BE49-F238E27FC236}">
                <a16:creationId xmlns:a16="http://schemas.microsoft.com/office/drawing/2014/main" id="{2C164C1C-8021-4469-83B7-991308399557}"/>
              </a:ext>
            </a:extLst>
          </p:cNvPr>
          <p:cNvSpPr/>
          <p:nvPr/>
        </p:nvSpPr>
        <p:spPr>
          <a:xfrm>
            <a:off x="8374027" y="7513755"/>
            <a:ext cx="7964100" cy="105990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4" name="Google Shape;342;p26">
            <a:extLst>
              <a:ext uri="{FF2B5EF4-FFF2-40B4-BE49-F238E27FC236}">
                <a16:creationId xmlns:a16="http://schemas.microsoft.com/office/drawing/2014/main" id="{06E6298A-16E6-411D-9693-AF2D6AE219A8}"/>
              </a:ext>
            </a:extLst>
          </p:cNvPr>
          <p:cNvSpPr/>
          <p:nvPr/>
        </p:nvSpPr>
        <p:spPr>
          <a:xfrm>
            <a:off x="8374019" y="3592120"/>
            <a:ext cx="7964100" cy="1059900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5" name="Google Shape;343;p26">
            <a:extLst>
              <a:ext uri="{FF2B5EF4-FFF2-40B4-BE49-F238E27FC236}">
                <a16:creationId xmlns:a16="http://schemas.microsoft.com/office/drawing/2014/main" id="{2ED8DE15-AD2B-4BA8-A6AA-05AEAD4513D5}"/>
              </a:ext>
            </a:extLst>
          </p:cNvPr>
          <p:cNvSpPr txBox="1"/>
          <p:nvPr/>
        </p:nvSpPr>
        <p:spPr>
          <a:xfrm>
            <a:off x="8646550" y="3860485"/>
            <a:ext cx="2081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START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Google Shape;344;p26">
            <a:extLst>
              <a:ext uri="{FF2B5EF4-FFF2-40B4-BE49-F238E27FC236}">
                <a16:creationId xmlns:a16="http://schemas.microsoft.com/office/drawing/2014/main" id="{5379A05A-B663-431C-9238-726334AF343E}"/>
              </a:ext>
            </a:extLst>
          </p:cNvPr>
          <p:cNvSpPr/>
          <p:nvPr/>
        </p:nvSpPr>
        <p:spPr>
          <a:xfrm>
            <a:off x="8374020" y="4888542"/>
            <a:ext cx="7964100" cy="10599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7" name="Google Shape;345;p26">
            <a:extLst>
              <a:ext uri="{FF2B5EF4-FFF2-40B4-BE49-F238E27FC236}">
                <a16:creationId xmlns:a16="http://schemas.microsoft.com/office/drawing/2014/main" id="{F4CD9884-49A3-4BF1-9426-EE140FB0280E}"/>
              </a:ext>
            </a:extLst>
          </p:cNvPr>
          <p:cNvSpPr/>
          <p:nvPr/>
        </p:nvSpPr>
        <p:spPr>
          <a:xfrm>
            <a:off x="8374037" y="6201148"/>
            <a:ext cx="7964100" cy="10599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8" name="Google Shape;346;p26">
            <a:extLst>
              <a:ext uri="{FF2B5EF4-FFF2-40B4-BE49-F238E27FC236}">
                <a16:creationId xmlns:a16="http://schemas.microsoft.com/office/drawing/2014/main" id="{A6A29640-0189-4972-B96B-5DFCE7B98B4E}"/>
              </a:ext>
            </a:extLst>
          </p:cNvPr>
          <p:cNvSpPr txBox="1"/>
          <p:nvPr/>
        </p:nvSpPr>
        <p:spPr>
          <a:xfrm>
            <a:off x="8646551" y="7782110"/>
            <a:ext cx="2081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STOP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Google Shape;347;p26">
            <a:extLst>
              <a:ext uri="{FF2B5EF4-FFF2-40B4-BE49-F238E27FC236}">
                <a16:creationId xmlns:a16="http://schemas.microsoft.com/office/drawing/2014/main" id="{5C76415D-A5B4-44B6-9190-11D73889B75B}"/>
              </a:ext>
            </a:extLst>
          </p:cNvPr>
          <p:cNvSpPr txBox="1"/>
          <p:nvPr/>
        </p:nvSpPr>
        <p:spPr>
          <a:xfrm>
            <a:off x="8646550" y="4949542"/>
            <a:ext cx="20814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AUTO CONTROL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Google Shape;348;p26">
            <a:extLst>
              <a:ext uri="{FF2B5EF4-FFF2-40B4-BE49-F238E27FC236}">
                <a16:creationId xmlns:a16="http://schemas.microsoft.com/office/drawing/2014/main" id="{66B8F32A-131C-4444-9C19-141FF2847C3E}"/>
              </a:ext>
            </a:extLst>
          </p:cNvPr>
          <p:cNvSpPr txBox="1"/>
          <p:nvPr/>
        </p:nvSpPr>
        <p:spPr>
          <a:xfrm>
            <a:off x="8646548" y="6254067"/>
            <a:ext cx="20814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MANUAL CONTROL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Google Shape;349;p26">
            <a:extLst>
              <a:ext uri="{FF2B5EF4-FFF2-40B4-BE49-F238E27FC236}">
                <a16:creationId xmlns:a16="http://schemas.microsoft.com/office/drawing/2014/main" id="{493AF2A3-8090-42FB-8E2C-935E0FE5ECBA}"/>
              </a:ext>
            </a:extLst>
          </p:cNvPr>
          <p:cNvSpPr txBox="1"/>
          <p:nvPr/>
        </p:nvSpPr>
        <p:spPr>
          <a:xfrm>
            <a:off x="11150175" y="3860485"/>
            <a:ext cx="3832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Actuator 동작 시작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Google Shape;350;p26">
            <a:extLst>
              <a:ext uri="{FF2B5EF4-FFF2-40B4-BE49-F238E27FC236}">
                <a16:creationId xmlns:a16="http://schemas.microsoft.com/office/drawing/2014/main" id="{D005F84D-6CBA-401C-8957-CD8C4CAF8C1C}"/>
              </a:ext>
            </a:extLst>
          </p:cNvPr>
          <p:cNvSpPr txBox="1"/>
          <p:nvPr/>
        </p:nvSpPr>
        <p:spPr>
          <a:xfrm>
            <a:off x="11150175" y="5164998"/>
            <a:ext cx="3832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Actuator 자동 조작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Google Shape;351;p26">
            <a:extLst>
              <a:ext uri="{FF2B5EF4-FFF2-40B4-BE49-F238E27FC236}">
                <a16:creationId xmlns:a16="http://schemas.microsoft.com/office/drawing/2014/main" id="{AE2905A9-A2CE-450F-8BA0-5F5D33392A3E}"/>
              </a:ext>
            </a:extLst>
          </p:cNvPr>
          <p:cNvSpPr txBox="1"/>
          <p:nvPr/>
        </p:nvSpPr>
        <p:spPr>
          <a:xfrm>
            <a:off x="11150175" y="6469498"/>
            <a:ext cx="3832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Actuator 수동 조작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Google Shape;352;p26">
            <a:extLst>
              <a:ext uri="{FF2B5EF4-FFF2-40B4-BE49-F238E27FC236}">
                <a16:creationId xmlns:a16="http://schemas.microsoft.com/office/drawing/2014/main" id="{F1B34E38-D338-4BBF-AB5E-3C051C886E3B}"/>
              </a:ext>
            </a:extLst>
          </p:cNvPr>
          <p:cNvSpPr txBox="1"/>
          <p:nvPr/>
        </p:nvSpPr>
        <p:spPr>
          <a:xfrm>
            <a:off x="11150175" y="7773998"/>
            <a:ext cx="3832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Actuator 동작 종료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123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5" name="Google Shape;357;p27">
            <a:extLst>
              <a:ext uri="{FF2B5EF4-FFF2-40B4-BE49-F238E27FC236}">
                <a16:creationId xmlns:a16="http://schemas.microsoft.com/office/drawing/2014/main" id="{2A6B6E82-FF0C-4F8F-B0E2-F471A8B6DCF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93700"/>
            <a:ext cx="17094198" cy="9486901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0"/>
              </a:srgbClr>
            </a:outerShdw>
          </a:effectLst>
        </p:spPr>
      </p:pic>
      <p:sp>
        <p:nvSpPr>
          <p:cNvPr id="6" name="Google Shape;358;p27">
            <a:extLst>
              <a:ext uri="{FF2B5EF4-FFF2-40B4-BE49-F238E27FC236}">
                <a16:creationId xmlns:a16="http://schemas.microsoft.com/office/drawing/2014/main" id="{8F6733FF-D26C-4F45-93BE-ABA2243AEFE8}"/>
              </a:ext>
            </a:extLst>
          </p:cNvPr>
          <p:cNvSpPr txBox="1"/>
          <p:nvPr/>
        </p:nvSpPr>
        <p:spPr>
          <a:xfrm>
            <a:off x="1521351" y="2739600"/>
            <a:ext cx="5743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3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S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/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W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개발 및 연동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Google Shape;359;p27">
            <a:extLst>
              <a:ext uri="{FF2B5EF4-FFF2-40B4-BE49-F238E27FC236}">
                <a16:creationId xmlns:a16="http://schemas.microsoft.com/office/drawing/2014/main" id="{97F555B2-01BB-4ED3-9F28-D865D1CFDA0E}"/>
              </a:ext>
            </a:extLst>
          </p:cNvPr>
          <p:cNvSpPr txBox="1"/>
          <p:nvPr/>
        </p:nvSpPr>
        <p:spPr>
          <a:xfrm>
            <a:off x="2933700" y="1943100"/>
            <a:ext cx="692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www.고픈비노.com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6" name="Google Shape;360;p27">
            <a:extLst>
              <a:ext uri="{FF2B5EF4-FFF2-40B4-BE49-F238E27FC236}">
                <a16:creationId xmlns:a16="http://schemas.microsoft.com/office/drawing/2014/main" id="{A5C791A0-093E-4DDB-9842-8C749E1ADD81}"/>
              </a:ext>
            </a:extLst>
          </p:cNvPr>
          <p:cNvSpPr/>
          <p:nvPr/>
        </p:nvSpPr>
        <p:spPr>
          <a:xfrm>
            <a:off x="1650866" y="3807750"/>
            <a:ext cx="6921600" cy="53640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7" name="Google Shape;362;p27">
            <a:extLst>
              <a:ext uri="{FF2B5EF4-FFF2-40B4-BE49-F238E27FC236}">
                <a16:creationId xmlns:a16="http://schemas.microsoft.com/office/drawing/2014/main" id="{8A353B41-36D2-43DF-BC4B-FB7D13D056EE}"/>
              </a:ext>
            </a:extLst>
          </p:cNvPr>
          <p:cNvSpPr/>
          <p:nvPr/>
        </p:nvSpPr>
        <p:spPr>
          <a:xfrm>
            <a:off x="2346191" y="4300650"/>
            <a:ext cx="2226300" cy="15462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8" name="Google Shape;363;p27">
            <a:extLst>
              <a:ext uri="{FF2B5EF4-FFF2-40B4-BE49-F238E27FC236}">
                <a16:creationId xmlns:a16="http://schemas.microsoft.com/office/drawing/2014/main" id="{CC991A5B-5153-41B7-8C5D-31C2A3422771}"/>
              </a:ext>
            </a:extLst>
          </p:cNvPr>
          <p:cNvSpPr/>
          <p:nvPr/>
        </p:nvSpPr>
        <p:spPr>
          <a:xfrm>
            <a:off x="5570429" y="4329025"/>
            <a:ext cx="2226300" cy="15462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9" name="Google Shape;364;p27">
            <a:extLst>
              <a:ext uri="{FF2B5EF4-FFF2-40B4-BE49-F238E27FC236}">
                <a16:creationId xmlns:a16="http://schemas.microsoft.com/office/drawing/2014/main" id="{2D878E58-A609-459A-9B83-1BAA8296571A}"/>
              </a:ext>
            </a:extLst>
          </p:cNvPr>
          <p:cNvSpPr/>
          <p:nvPr/>
        </p:nvSpPr>
        <p:spPr>
          <a:xfrm>
            <a:off x="2964116" y="6210550"/>
            <a:ext cx="4295100" cy="10599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0" name="Google Shape;365;p27">
            <a:extLst>
              <a:ext uri="{FF2B5EF4-FFF2-40B4-BE49-F238E27FC236}">
                <a16:creationId xmlns:a16="http://schemas.microsoft.com/office/drawing/2014/main" id="{F9C04A4C-94A7-424D-82C2-E27BCAF19AD0}"/>
              </a:ext>
            </a:extLst>
          </p:cNvPr>
          <p:cNvSpPr txBox="1"/>
          <p:nvPr/>
        </p:nvSpPr>
        <p:spPr>
          <a:xfrm>
            <a:off x="2849591" y="4300650"/>
            <a:ext cx="12195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Height</a:t>
            </a:r>
            <a:endParaRPr sz="2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1" name="Google Shape;366;p27">
            <a:extLst>
              <a:ext uri="{FF2B5EF4-FFF2-40B4-BE49-F238E27FC236}">
                <a16:creationId xmlns:a16="http://schemas.microsoft.com/office/drawing/2014/main" id="{3901D45D-5C0F-448A-AC89-93A7D3DD1763}"/>
              </a:ext>
            </a:extLst>
          </p:cNvPr>
          <p:cNvSpPr txBox="1"/>
          <p:nvPr/>
        </p:nvSpPr>
        <p:spPr>
          <a:xfrm>
            <a:off x="6073829" y="4300650"/>
            <a:ext cx="12195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Angle</a:t>
            </a:r>
            <a:endParaRPr sz="2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2" name="Google Shape;367;p27">
            <a:extLst>
              <a:ext uri="{FF2B5EF4-FFF2-40B4-BE49-F238E27FC236}">
                <a16:creationId xmlns:a16="http://schemas.microsoft.com/office/drawing/2014/main" id="{286C2B26-726C-4B6D-9FF0-9726BB215AEC}"/>
              </a:ext>
            </a:extLst>
          </p:cNvPr>
          <p:cNvSpPr/>
          <p:nvPr/>
        </p:nvSpPr>
        <p:spPr>
          <a:xfrm>
            <a:off x="5713126" y="484515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3" name="Google Shape;368;p27">
            <a:extLst>
              <a:ext uri="{FF2B5EF4-FFF2-40B4-BE49-F238E27FC236}">
                <a16:creationId xmlns:a16="http://schemas.microsoft.com/office/drawing/2014/main" id="{A572CB3A-A3B5-4E63-B836-6542F5FBC477}"/>
              </a:ext>
            </a:extLst>
          </p:cNvPr>
          <p:cNvSpPr/>
          <p:nvPr/>
        </p:nvSpPr>
        <p:spPr>
          <a:xfrm>
            <a:off x="6408626" y="484515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9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4" name="Google Shape;369;p27">
            <a:extLst>
              <a:ext uri="{FF2B5EF4-FFF2-40B4-BE49-F238E27FC236}">
                <a16:creationId xmlns:a16="http://schemas.microsoft.com/office/drawing/2014/main" id="{DC9A30D3-2FB0-4F48-B21D-BD4DBC0D7F1E}"/>
              </a:ext>
            </a:extLst>
          </p:cNvPr>
          <p:cNvSpPr/>
          <p:nvPr/>
        </p:nvSpPr>
        <p:spPr>
          <a:xfrm>
            <a:off x="7104126" y="484515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5" name="Google Shape;370;p27">
            <a:extLst>
              <a:ext uri="{FF2B5EF4-FFF2-40B4-BE49-F238E27FC236}">
                <a16:creationId xmlns:a16="http://schemas.microsoft.com/office/drawing/2014/main" id="{5C4F8E7A-3C98-4213-83FD-3F10C49E0E4F}"/>
              </a:ext>
            </a:extLst>
          </p:cNvPr>
          <p:cNvSpPr/>
          <p:nvPr/>
        </p:nvSpPr>
        <p:spPr>
          <a:xfrm>
            <a:off x="2488888" y="484515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1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6" name="Google Shape;371;p27">
            <a:extLst>
              <a:ext uri="{FF2B5EF4-FFF2-40B4-BE49-F238E27FC236}">
                <a16:creationId xmlns:a16="http://schemas.microsoft.com/office/drawing/2014/main" id="{011C8E4B-9B3F-40AB-9E1B-4AF57C74E748}"/>
              </a:ext>
            </a:extLst>
          </p:cNvPr>
          <p:cNvSpPr/>
          <p:nvPr/>
        </p:nvSpPr>
        <p:spPr>
          <a:xfrm>
            <a:off x="3184388" y="484515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2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7" name="Google Shape;372;p27">
            <a:extLst>
              <a:ext uri="{FF2B5EF4-FFF2-40B4-BE49-F238E27FC236}">
                <a16:creationId xmlns:a16="http://schemas.microsoft.com/office/drawing/2014/main" id="{355F3373-FE21-4297-8A0D-63AA9619C9D5}"/>
              </a:ext>
            </a:extLst>
          </p:cNvPr>
          <p:cNvSpPr/>
          <p:nvPr/>
        </p:nvSpPr>
        <p:spPr>
          <a:xfrm>
            <a:off x="3879888" y="484515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8" name="Google Shape;373;p27">
            <a:extLst>
              <a:ext uri="{FF2B5EF4-FFF2-40B4-BE49-F238E27FC236}">
                <a16:creationId xmlns:a16="http://schemas.microsoft.com/office/drawing/2014/main" id="{E6062456-2716-423B-A72C-28BDB03759D4}"/>
              </a:ext>
            </a:extLst>
          </p:cNvPr>
          <p:cNvSpPr/>
          <p:nvPr/>
        </p:nvSpPr>
        <p:spPr>
          <a:xfrm>
            <a:off x="3082763" y="632500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1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9" name="Google Shape;374;p27">
            <a:extLst>
              <a:ext uri="{FF2B5EF4-FFF2-40B4-BE49-F238E27FC236}">
                <a16:creationId xmlns:a16="http://schemas.microsoft.com/office/drawing/2014/main" id="{E8EBB1A4-8B02-4657-82D8-8AAC72CAD066}"/>
              </a:ext>
            </a:extLst>
          </p:cNvPr>
          <p:cNvSpPr/>
          <p:nvPr/>
        </p:nvSpPr>
        <p:spPr>
          <a:xfrm>
            <a:off x="4480188" y="632500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0" name="Google Shape;375;p27">
            <a:extLst>
              <a:ext uri="{FF2B5EF4-FFF2-40B4-BE49-F238E27FC236}">
                <a16:creationId xmlns:a16="http://schemas.microsoft.com/office/drawing/2014/main" id="{E03D56AD-E442-443A-8F5E-D3F9A342D30D}"/>
              </a:ext>
            </a:extLst>
          </p:cNvPr>
          <p:cNvSpPr/>
          <p:nvPr/>
        </p:nvSpPr>
        <p:spPr>
          <a:xfrm>
            <a:off x="5172363" y="632500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1" name="Google Shape;376;p27">
            <a:extLst>
              <a:ext uri="{FF2B5EF4-FFF2-40B4-BE49-F238E27FC236}">
                <a16:creationId xmlns:a16="http://schemas.microsoft.com/office/drawing/2014/main" id="{AFAFFC9A-50EA-4030-9470-B4F90321B412}"/>
              </a:ext>
            </a:extLst>
          </p:cNvPr>
          <p:cNvSpPr/>
          <p:nvPr/>
        </p:nvSpPr>
        <p:spPr>
          <a:xfrm>
            <a:off x="3784751" y="632500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2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2" name="Google Shape;377;p27">
            <a:extLst>
              <a:ext uri="{FF2B5EF4-FFF2-40B4-BE49-F238E27FC236}">
                <a16:creationId xmlns:a16="http://schemas.microsoft.com/office/drawing/2014/main" id="{1DDAEA9A-2626-483A-AE5C-E2887DA3DE07}"/>
              </a:ext>
            </a:extLst>
          </p:cNvPr>
          <p:cNvSpPr/>
          <p:nvPr/>
        </p:nvSpPr>
        <p:spPr>
          <a:xfrm>
            <a:off x="5864541" y="632500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9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3" name="Google Shape;378;p27">
            <a:extLst>
              <a:ext uri="{FF2B5EF4-FFF2-40B4-BE49-F238E27FC236}">
                <a16:creationId xmlns:a16="http://schemas.microsoft.com/office/drawing/2014/main" id="{5ADA68D4-7B43-4ABA-A305-3B18E5A2757A}"/>
              </a:ext>
            </a:extLst>
          </p:cNvPr>
          <p:cNvSpPr/>
          <p:nvPr/>
        </p:nvSpPr>
        <p:spPr>
          <a:xfrm>
            <a:off x="6556716" y="6325000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4" name="Google Shape;379;p27">
            <a:extLst>
              <a:ext uri="{FF2B5EF4-FFF2-40B4-BE49-F238E27FC236}">
                <a16:creationId xmlns:a16="http://schemas.microsoft.com/office/drawing/2014/main" id="{6B582419-F20D-4124-99AF-7399456410AA}"/>
              </a:ext>
            </a:extLst>
          </p:cNvPr>
          <p:cNvSpPr/>
          <p:nvPr/>
        </p:nvSpPr>
        <p:spPr>
          <a:xfrm>
            <a:off x="2964116" y="7876175"/>
            <a:ext cx="4295100" cy="1059900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5" name="Google Shape;380;p27">
            <a:extLst>
              <a:ext uri="{FF2B5EF4-FFF2-40B4-BE49-F238E27FC236}">
                <a16:creationId xmlns:a16="http://schemas.microsoft.com/office/drawing/2014/main" id="{231F6AAB-BDC6-4606-900F-6DF10EDFA37C}"/>
              </a:ext>
            </a:extLst>
          </p:cNvPr>
          <p:cNvSpPr/>
          <p:nvPr/>
        </p:nvSpPr>
        <p:spPr>
          <a:xfrm>
            <a:off x="3435166" y="7990625"/>
            <a:ext cx="3523359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“</a:t>
            </a: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120090</a:t>
            </a: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” + \</a:t>
            </a:r>
            <a:r>
              <a:rPr lang="ko-KR" sz="3400" b="1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n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6" name="Google Shape;400;p27">
            <a:extLst>
              <a:ext uri="{FF2B5EF4-FFF2-40B4-BE49-F238E27FC236}">
                <a16:creationId xmlns:a16="http://schemas.microsoft.com/office/drawing/2014/main" id="{F18286CD-DC74-492F-AD13-CEAD901E290E}"/>
              </a:ext>
            </a:extLst>
          </p:cNvPr>
          <p:cNvSpPr/>
          <p:nvPr/>
        </p:nvSpPr>
        <p:spPr>
          <a:xfrm>
            <a:off x="4662116" y="4593075"/>
            <a:ext cx="818700" cy="818700"/>
          </a:xfrm>
          <a:prstGeom prst="mathPlus">
            <a:avLst>
              <a:gd name="adj1" fmla="val 1457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7" name="Google Shape;401;p27">
            <a:extLst>
              <a:ext uri="{FF2B5EF4-FFF2-40B4-BE49-F238E27FC236}">
                <a16:creationId xmlns:a16="http://schemas.microsoft.com/office/drawing/2014/main" id="{4D5265B5-73F3-4ADC-99C5-193C6512635D}"/>
              </a:ext>
            </a:extLst>
          </p:cNvPr>
          <p:cNvSpPr/>
          <p:nvPr/>
        </p:nvSpPr>
        <p:spPr>
          <a:xfrm>
            <a:off x="4706216" y="5483297"/>
            <a:ext cx="730500" cy="64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8" name="Google Shape;402;p27">
            <a:extLst>
              <a:ext uri="{FF2B5EF4-FFF2-40B4-BE49-F238E27FC236}">
                <a16:creationId xmlns:a16="http://schemas.microsoft.com/office/drawing/2014/main" id="{031F1BAA-2E42-4FE4-96EB-208F87D9190C}"/>
              </a:ext>
            </a:extLst>
          </p:cNvPr>
          <p:cNvSpPr txBox="1"/>
          <p:nvPr/>
        </p:nvSpPr>
        <p:spPr>
          <a:xfrm>
            <a:off x="4197166" y="3733020"/>
            <a:ext cx="1750836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/>
                <a:sym typeface="Calibri"/>
              </a:rPr>
              <a:t>PC</a:t>
            </a:r>
            <a:endParaRPr sz="3200" b="1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9" name="Google Shape;404;p27">
            <a:extLst>
              <a:ext uri="{FF2B5EF4-FFF2-40B4-BE49-F238E27FC236}">
                <a16:creationId xmlns:a16="http://schemas.microsoft.com/office/drawing/2014/main" id="{43D3852A-5034-46DE-BD04-E35A31A18232}"/>
              </a:ext>
            </a:extLst>
          </p:cNvPr>
          <p:cNvSpPr/>
          <p:nvPr/>
        </p:nvSpPr>
        <p:spPr>
          <a:xfrm>
            <a:off x="4811816" y="7325202"/>
            <a:ext cx="599700" cy="532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00" name="Google Shape;360;p27">
            <a:extLst>
              <a:ext uri="{FF2B5EF4-FFF2-40B4-BE49-F238E27FC236}">
                <a16:creationId xmlns:a16="http://schemas.microsoft.com/office/drawing/2014/main" id="{C8EE3EB7-EB21-4F25-AAA4-5957EFDF91E7}"/>
              </a:ext>
            </a:extLst>
          </p:cNvPr>
          <p:cNvSpPr/>
          <p:nvPr/>
        </p:nvSpPr>
        <p:spPr>
          <a:xfrm>
            <a:off x="9656005" y="3789975"/>
            <a:ext cx="6921600" cy="53640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01" name="Google Shape;362;p27">
            <a:extLst>
              <a:ext uri="{FF2B5EF4-FFF2-40B4-BE49-F238E27FC236}">
                <a16:creationId xmlns:a16="http://schemas.microsoft.com/office/drawing/2014/main" id="{6BDCE3AA-9663-4C13-B089-409B72B38253}"/>
              </a:ext>
            </a:extLst>
          </p:cNvPr>
          <p:cNvSpPr/>
          <p:nvPr/>
        </p:nvSpPr>
        <p:spPr>
          <a:xfrm>
            <a:off x="10351330" y="4282875"/>
            <a:ext cx="2226300" cy="154620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02" name="Google Shape;363;p27">
            <a:extLst>
              <a:ext uri="{FF2B5EF4-FFF2-40B4-BE49-F238E27FC236}">
                <a16:creationId xmlns:a16="http://schemas.microsoft.com/office/drawing/2014/main" id="{9048A65E-3038-4B86-BAA2-69BA9817F3D3}"/>
              </a:ext>
            </a:extLst>
          </p:cNvPr>
          <p:cNvSpPr/>
          <p:nvPr/>
        </p:nvSpPr>
        <p:spPr>
          <a:xfrm>
            <a:off x="13575568" y="4311250"/>
            <a:ext cx="2226300" cy="154620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03" name="Google Shape;364;p27">
            <a:extLst>
              <a:ext uri="{FF2B5EF4-FFF2-40B4-BE49-F238E27FC236}">
                <a16:creationId xmlns:a16="http://schemas.microsoft.com/office/drawing/2014/main" id="{FF7CAEEB-0F42-42DF-9D03-C75A0E791E98}"/>
              </a:ext>
            </a:extLst>
          </p:cNvPr>
          <p:cNvSpPr/>
          <p:nvPr/>
        </p:nvSpPr>
        <p:spPr>
          <a:xfrm>
            <a:off x="10797537" y="6431625"/>
            <a:ext cx="4804442" cy="105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04" name="Google Shape;365;p27">
            <a:extLst>
              <a:ext uri="{FF2B5EF4-FFF2-40B4-BE49-F238E27FC236}">
                <a16:creationId xmlns:a16="http://schemas.microsoft.com/office/drawing/2014/main" id="{DD957683-0E72-40E4-8C41-34F68957000D}"/>
              </a:ext>
            </a:extLst>
          </p:cNvPr>
          <p:cNvSpPr txBox="1"/>
          <p:nvPr/>
        </p:nvSpPr>
        <p:spPr>
          <a:xfrm>
            <a:off x="10854730" y="4282875"/>
            <a:ext cx="12195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Height</a:t>
            </a:r>
            <a:endParaRPr sz="2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05" name="Google Shape;366;p27">
            <a:extLst>
              <a:ext uri="{FF2B5EF4-FFF2-40B4-BE49-F238E27FC236}">
                <a16:creationId xmlns:a16="http://schemas.microsoft.com/office/drawing/2014/main" id="{7DC729FA-BC56-4D12-ACD0-7E6623E3D24B}"/>
              </a:ext>
            </a:extLst>
          </p:cNvPr>
          <p:cNvSpPr txBox="1"/>
          <p:nvPr/>
        </p:nvSpPr>
        <p:spPr>
          <a:xfrm>
            <a:off x="14078968" y="4282875"/>
            <a:ext cx="12195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Angle</a:t>
            </a:r>
            <a:endParaRPr sz="2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06" name="Google Shape;367;p27">
            <a:extLst>
              <a:ext uri="{FF2B5EF4-FFF2-40B4-BE49-F238E27FC236}">
                <a16:creationId xmlns:a16="http://schemas.microsoft.com/office/drawing/2014/main" id="{7F793715-0F3D-463B-AAEF-53F0564E96F6}"/>
              </a:ext>
            </a:extLst>
          </p:cNvPr>
          <p:cNvSpPr/>
          <p:nvPr/>
        </p:nvSpPr>
        <p:spPr>
          <a:xfrm>
            <a:off x="13718265" y="4827375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07" name="Google Shape;368;p27">
            <a:extLst>
              <a:ext uri="{FF2B5EF4-FFF2-40B4-BE49-F238E27FC236}">
                <a16:creationId xmlns:a16="http://schemas.microsoft.com/office/drawing/2014/main" id="{5FDC2E43-5366-4B93-99BA-4FBABC19C675}"/>
              </a:ext>
            </a:extLst>
          </p:cNvPr>
          <p:cNvSpPr/>
          <p:nvPr/>
        </p:nvSpPr>
        <p:spPr>
          <a:xfrm>
            <a:off x="14413765" y="4827375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9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08" name="Google Shape;369;p27">
            <a:extLst>
              <a:ext uri="{FF2B5EF4-FFF2-40B4-BE49-F238E27FC236}">
                <a16:creationId xmlns:a16="http://schemas.microsoft.com/office/drawing/2014/main" id="{50E360E3-50AF-44BE-9D0A-3D123BE1E3DF}"/>
              </a:ext>
            </a:extLst>
          </p:cNvPr>
          <p:cNvSpPr/>
          <p:nvPr/>
        </p:nvSpPr>
        <p:spPr>
          <a:xfrm>
            <a:off x="15109265" y="4827375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09" name="Google Shape;370;p27">
            <a:extLst>
              <a:ext uri="{FF2B5EF4-FFF2-40B4-BE49-F238E27FC236}">
                <a16:creationId xmlns:a16="http://schemas.microsoft.com/office/drawing/2014/main" id="{BAA0418C-F3E7-4450-949B-6E42E8596629}"/>
              </a:ext>
            </a:extLst>
          </p:cNvPr>
          <p:cNvSpPr/>
          <p:nvPr/>
        </p:nvSpPr>
        <p:spPr>
          <a:xfrm>
            <a:off x="10494027" y="4827375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1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10" name="Google Shape;371;p27">
            <a:extLst>
              <a:ext uri="{FF2B5EF4-FFF2-40B4-BE49-F238E27FC236}">
                <a16:creationId xmlns:a16="http://schemas.microsoft.com/office/drawing/2014/main" id="{C00431CF-10D6-414F-85DC-94C4D44D5D7D}"/>
              </a:ext>
            </a:extLst>
          </p:cNvPr>
          <p:cNvSpPr/>
          <p:nvPr/>
        </p:nvSpPr>
        <p:spPr>
          <a:xfrm>
            <a:off x="11189527" y="4827375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2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11" name="Google Shape;372;p27">
            <a:extLst>
              <a:ext uri="{FF2B5EF4-FFF2-40B4-BE49-F238E27FC236}">
                <a16:creationId xmlns:a16="http://schemas.microsoft.com/office/drawing/2014/main" id="{026E43B4-E50D-4EFA-B638-AB33DF4D8A43}"/>
              </a:ext>
            </a:extLst>
          </p:cNvPr>
          <p:cNvSpPr/>
          <p:nvPr/>
        </p:nvSpPr>
        <p:spPr>
          <a:xfrm>
            <a:off x="11885027" y="4827375"/>
            <a:ext cx="549900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endParaRPr sz="34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12" name="Google Shape;377;p27">
            <a:extLst>
              <a:ext uri="{FF2B5EF4-FFF2-40B4-BE49-F238E27FC236}">
                <a16:creationId xmlns:a16="http://schemas.microsoft.com/office/drawing/2014/main" id="{6EA3FDD8-813C-4F3F-A730-F4CDEB577893}"/>
              </a:ext>
            </a:extLst>
          </p:cNvPr>
          <p:cNvSpPr/>
          <p:nvPr/>
        </p:nvSpPr>
        <p:spPr>
          <a:xfrm>
            <a:off x="11017486" y="6505397"/>
            <a:ext cx="633462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‘1’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13" name="Google Shape;379;p27">
            <a:extLst>
              <a:ext uri="{FF2B5EF4-FFF2-40B4-BE49-F238E27FC236}">
                <a16:creationId xmlns:a16="http://schemas.microsoft.com/office/drawing/2014/main" id="{EED77750-96F9-40FA-96C9-24B334051857}"/>
              </a:ext>
            </a:extLst>
          </p:cNvPr>
          <p:cNvSpPr/>
          <p:nvPr/>
        </p:nvSpPr>
        <p:spPr>
          <a:xfrm>
            <a:off x="10228269" y="7892722"/>
            <a:ext cx="6066002" cy="105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14" name="Google Shape;402;p27">
            <a:extLst>
              <a:ext uri="{FF2B5EF4-FFF2-40B4-BE49-F238E27FC236}">
                <a16:creationId xmlns:a16="http://schemas.microsoft.com/office/drawing/2014/main" id="{C9EA146C-C473-42D1-A774-A9BB739269ED}"/>
              </a:ext>
            </a:extLst>
          </p:cNvPr>
          <p:cNvSpPr txBox="1"/>
          <p:nvPr/>
        </p:nvSpPr>
        <p:spPr>
          <a:xfrm>
            <a:off x="12270895" y="3737075"/>
            <a:ext cx="1941951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/>
                <a:sym typeface="Calibri"/>
              </a:rPr>
              <a:t>Arduino</a:t>
            </a:r>
            <a:endParaRPr sz="3200" b="1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15" name="Google Shape;406;p27">
            <a:extLst>
              <a:ext uri="{FF2B5EF4-FFF2-40B4-BE49-F238E27FC236}">
                <a16:creationId xmlns:a16="http://schemas.microsoft.com/office/drawing/2014/main" id="{22DC7AFC-6043-44C3-A48C-BC47EC1E857A}"/>
              </a:ext>
            </a:extLst>
          </p:cNvPr>
          <p:cNvSpPr/>
          <p:nvPr/>
        </p:nvSpPr>
        <p:spPr>
          <a:xfrm>
            <a:off x="10350671" y="7972850"/>
            <a:ext cx="712564" cy="831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‘1’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16" name="Google Shape;377;p27">
            <a:extLst>
              <a:ext uri="{FF2B5EF4-FFF2-40B4-BE49-F238E27FC236}">
                <a16:creationId xmlns:a16="http://schemas.microsoft.com/office/drawing/2014/main" id="{0F3FAA17-C579-4DF9-98BC-86BF520FC7B2}"/>
              </a:ext>
            </a:extLst>
          </p:cNvPr>
          <p:cNvSpPr/>
          <p:nvPr/>
        </p:nvSpPr>
        <p:spPr>
          <a:xfrm>
            <a:off x="11767988" y="6505397"/>
            <a:ext cx="633462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‘2’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17" name="Google Shape;377;p27">
            <a:extLst>
              <a:ext uri="{FF2B5EF4-FFF2-40B4-BE49-F238E27FC236}">
                <a16:creationId xmlns:a16="http://schemas.microsoft.com/office/drawing/2014/main" id="{361C6E68-373E-4388-A5CA-BE43247F9DEF}"/>
              </a:ext>
            </a:extLst>
          </p:cNvPr>
          <p:cNvSpPr/>
          <p:nvPr/>
        </p:nvSpPr>
        <p:spPr>
          <a:xfrm>
            <a:off x="12521615" y="6513924"/>
            <a:ext cx="633462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‘0’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18" name="Google Shape;377;p27">
            <a:extLst>
              <a:ext uri="{FF2B5EF4-FFF2-40B4-BE49-F238E27FC236}">
                <a16:creationId xmlns:a16="http://schemas.microsoft.com/office/drawing/2014/main" id="{1695DA8F-1214-4917-9C73-D2941E5E8898}"/>
              </a:ext>
            </a:extLst>
          </p:cNvPr>
          <p:cNvSpPr/>
          <p:nvPr/>
        </p:nvSpPr>
        <p:spPr>
          <a:xfrm>
            <a:off x="13292124" y="6513924"/>
            <a:ext cx="633462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‘0’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19" name="Google Shape;377;p27">
            <a:extLst>
              <a:ext uri="{FF2B5EF4-FFF2-40B4-BE49-F238E27FC236}">
                <a16:creationId xmlns:a16="http://schemas.microsoft.com/office/drawing/2014/main" id="{5AD797E1-8A34-4B80-AD1C-6557F6E7BC3E}"/>
              </a:ext>
            </a:extLst>
          </p:cNvPr>
          <p:cNvSpPr/>
          <p:nvPr/>
        </p:nvSpPr>
        <p:spPr>
          <a:xfrm>
            <a:off x="14027692" y="6513924"/>
            <a:ext cx="633462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‘9’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0" name="Google Shape;377;p27">
            <a:extLst>
              <a:ext uri="{FF2B5EF4-FFF2-40B4-BE49-F238E27FC236}">
                <a16:creationId xmlns:a16="http://schemas.microsoft.com/office/drawing/2014/main" id="{CD95C56E-0963-49CC-8CF1-DAEEA3DA78C6}"/>
              </a:ext>
            </a:extLst>
          </p:cNvPr>
          <p:cNvSpPr/>
          <p:nvPr/>
        </p:nvSpPr>
        <p:spPr>
          <a:xfrm>
            <a:off x="14763260" y="6502329"/>
            <a:ext cx="633462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‘0’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1" name="Google Shape;406;p27">
            <a:extLst>
              <a:ext uri="{FF2B5EF4-FFF2-40B4-BE49-F238E27FC236}">
                <a16:creationId xmlns:a16="http://schemas.microsoft.com/office/drawing/2014/main" id="{4E6D2F34-A145-4FB5-93D6-9D05A9B8BCA0}"/>
              </a:ext>
            </a:extLst>
          </p:cNvPr>
          <p:cNvSpPr/>
          <p:nvPr/>
        </p:nvSpPr>
        <p:spPr>
          <a:xfrm>
            <a:off x="11204082" y="7966505"/>
            <a:ext cx="712564" cy="831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</a:t>
            </a: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2</a:t>
            </a: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2" name="Google Shape;406;p27">
            <a:extLst>
              <a:ext uri="{FF2B5EF4-FFF2-40B4-BE49-F238E27FC236}">
                <a16:creationId xmlns:a16="http://schemas.microsoft.com/office/drawing/2014/main" id="{B3754052-FA97-41ED-BC77-7AFA699BF24E}"/>
              </a:ext>
            </a:extLst>
          </p:cNvPr>
          <p:cNvSpPr/>
          <p:nvPr/>
        </p:nvSpPr>
        <p:spPr>
          <a:xfrm>
            <a:off x="12057493" y="7966505"/>
            <a:ext cx="712564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</a:t>
            </a: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3" name="Google Shape;406;p27">
            <a:extLst>
              <a:ext uri="{FF2B5EF4-FFF2-40B4-BE49-F238E27FC236}">
                <a16:creationId xmlns:a16="http://schemas.microsoft.com/office/drawing/2014/main" id="{4B465D6A-2D7E-4CF0-8A15-CE0BD2DF8794}"/>
              </a:ext>
            </a:extLst>
          </p:cNvPr>
          <p:cNvSpPr/>
          <p:nvPr/>
        </p:nvSpPr>
        <p:spPr>
          <a:xfrm>
            <a:off x="12911727" y="7966505"/>
            <a:ext cx="712564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</a:t>
            </a: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4" name="Google Shape;406;p27">
            <a:extLst>
              <a:ext uri="{FF2B5EF4-FFF2-40B4-BE49-F238E27FC236}">
                <a16:creationId xmlns:a16="http://schemas.microsoft.com/office/drawing/2014/main" id="{32B189AD-2090-48CA-A27C-76EB45243AB7}"/>
              </a:ext>
            </a:extLst>
          </p:cNvPr>
          <p:cNvSpPr/>
          <p:nvPr/>
        </p:nvSpPr>
        <p:spPr>
          <a:xfrm>
            <a:off x="13765961" y="7966505"/>
            <a:ext cx="712564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</a:t>
            </a: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9</a:t>
            </a: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5" name="Google Shape;406;p27">
            <a:extLst>
              <a:ext uri="{FF2B5EF4-FFF2-40B4-BE49-F238E27FC236}">
                <a16:creationId xmlns:a16="http://schemas.microsoft.com/office/drawing/2014/main" id="{E40673DD-3225-4DA8-953C-EF0DF2409CFC}"/>
              </a:ext>
            </a:extLst>
          </p:cNvPr>
          <p:cNvSpPr/>
          <p:nvPr/>
        </p:nvSpPr>
        <p:spPr>
          <a:xfrm>
            <a:off x="14620195" y="7965905"/>
            <a:ext cx="712564" cy="831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‘</a:t>
            </a:r>
            <a:r>
              <a:rPr lang="en-US" alt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0</a:t>
            </a:r>
            <a:r>
              <a:rPr lang="ko-KR" sz="34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’</a:t>
            </a:r>
            <a:endParaRPr sz="34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6" name="Google Shape;406;p27">
            <a:extLst>
              <a:ext uri="{FF2B5EF4-FFF2-40B4-BE49-F238E27FC236}">
                <a16:creationId xmlns:a16="http://schemas.microsoft.com/office/drawing/2014/main" id="{84A4A077-7023-451D-AF41-2445E4E7C413}"/>
              </a:ext>
            </a:extLst>
          </p:cNvPr>
          <p:cNvSpPr/>
          <p:nvPr/>
        </p:nvSpPr>
        <p:spPr>
          <a:xfrm>
            <a:off x="15455161" y="7965905"/>
            <a:ext cx="712564" cy="831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\n</a:t>
            </a:r>
            <a:endParaRPr sz="20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7" name="Google Shape;413;p27">
            <a:extLst>
              <a:ext uri="{FF2B5EF4-FFF2-40B4-BE49-F238E27FC236}">
                <a16:creationId xmlns:a16="http://schemas.microsoft.com/office/drawing/2014/main" id="{74B2AB2F-B14B-43C9-8F76-70D506D8CE29}"/>
              </a:ext>
            </a:extLst>
          </p:cNvPr>
          <p:cNvSpPr/>
          <p:nvPr/>
        </p:nvSpPr>
        <p:spPr>
          <a:xfrm>
            <a:off x="12911727" y="7369324"/>
            <a:ext cx="549900" cy="532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8" name="Google Shape;414;p27">
            <a:extLst>
              <a:ext uri="{FF2B5EF4-FFF2-40B4-BE49-F238E27FC236}">
                <a16:creationId xmlns:a16="http://schemas.microsoft.com/office/drawing/2014/main" id="{7649E55C-C740-4FF6-BC94-3BC9BECB47A3}"/>
              </a:ext>
            </a:extLst>
          </p:cNvPr>
          <p:cNvSpPr/>
          <p:nvPr/>
        </p:nvSpPr>
        <p:spPr>
          <a:xfrm>
            <a:off x="11917565" y="5965362"/>
            <a:ext cx="302100" cy="363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29" name="Google Shape;415;p27">
            <a:extLst>
              <a:ext uri="{FF2B5EF4-FFF2-40B4-BE49-F238E27FC236}">
                <a16:creationId xmlns:a16="http://schemas.microsoft.com/office/drawing/2014/main" id="{5C0FA8C2-8791-4FF8-A727-4404075EE0F9}"/>
              </a:ext>
            </a:extLst>
          </p:cNvPr>
          <p:cNvSpPr/>
          <p:nvPr/>
        </p:nvSpPr>
        <p:spPr>
          <a:xfrm>
            <a:off x="13997365" y="5965362"/>
            <a:ext cx="302100" cy="363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30" name="Google Shape;417;p27">
            <a:extLst>
              <a:ext uri="{FF2B5EF4-FFF2-40B4-BE49-F238E27FC236}">
                <a16:creationId xmlns:a16="http://schemas.microsoft.com/office/drawing/2014/main" id="{47464898-E01E-49CD-9D63-5B53514143F5}"/>
              </a:ext>
            </a:extLst>
          </p:cNvPr>
          <p:cNvSpPr txBox="1"/>
          <p:nvPr/>
        </p:nvSpPr>
        <p:spPr>
          <a:xfrm>
            <a:off x="12498765" y="5852487"/>
            <a:ext cx="12195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parsing</a:t>
            </a:r>
            <a:endParaRPr sz="2000" b="1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31" name="Google Shape;381;p27">
            <a:extLst>
              <a:ext uri="{FF2B5EF4-FFF2-40B4-BE49-F238E27FC236}">
                <a16:creationId xmlns:a16="http://schemas.microsoft.com/office/drawing/2014/main" id="{0404ED23-D958-4F72-9D93-2C3B7DE1EA96}"/>
              </a:ext>
            </a:extLst>
          </p:cNvPr>
          <p:cNvSpPr/>
          <p:nvPr/>
        </p:nvSpPr>
        <p:spPr>
          <a:xfrm>
            <a:off x="8301499" y="7954738"/>
            <a:ext cx="1684999" cy="105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/>
                <a:sym typeface="Calibri"/>
              </a:rPr>
              <a:t>시리얼 통신</a:t>
            </a:r>
            <a:endParaRPr sz="1800" b="1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8890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69" name="Google Shape;423;p28">
            <a:extLst>
              <a:ext uri="{FF2B5EF4-FFF2-40B4-BE49-F238E27FC236}">
                <a16:creationId xmlns:a16="http://schemas.microsoft.com/office/drawing/2014/main" id="{0E19DC42-D1D3-4D93-9A83-FBAA2E30CA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93700"/>
            <a:ext cx="17094198" cy="9486901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0"/>
              </a:srgbClr>
            </a:outerShdw>
          </a:effectLst>
        </p:spPr>
      </p:pic>
      <p:sp>
        <p:nvSpPr>
          <p:cNvPr id="70" name="Google Shape;424;p28">
            <a:extLst>
              <a:ext uri="{FF2B5EF4-FFF2-40B4-BE49-F238E27FC236}">
                <a16:creationId xmlns:a16="http://schemas.microsoft.com/office/drawing/2014/main" id="{54F6F4EE-88BA-4485-9D66-E64FE79101F0}"/>
              </a:ext>
            </a:extLst>
          </p:cNvPr>
          <p:cNvSpPr txBox="1"/>
          <p:nvPr/>
        </p:nvSpPr>
        <p:spPr>
          <a:xfrm>
            <a:off x="1521351" y="2739600"/>
            <a:ext cx="5743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3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S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/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W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개발 및 연동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Google Shape;425;p28">
            <a:extLst>
              <a:ext uri="{FF2B5EF4-FFF2-40B4-BE49-F238E27FC236}">
                <a16:creationId xmlns:a16="http://schemas.microsoft.com/office/drawing/2014/main" id="{137677E2-9718-4D1F-B726-2A21B6A932BF}"/>
              </a:ext>
            </a:extLst>
          </p:cNvPr>
          <p:cNvSpPr txBox="1"/>
          <p:nvPr/>
        </p:nvSpPr>
        <p:spPr>
          <a:xfrm>
            <a:off x="2933700" y="1943100"/>
            <a:ext cx="692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www.고픈비노.com</a:t>
            </a:r>
            <a:endParaRPr/>
          </a:p>
        </p:txBody>
      </p:sp>
      <p:sp>
        <p:nvSpPr>
          <p:cNvPr id="72" name="Google Shape;426;p28">
            <a:extLst>
              <a:ext uri="{FF2B5EF4-FFF2-40B4-BE49-F238E27FC236}">
                <a16:creationId xmlns:a16="http://schemas.microsoft.com/office/drawing/2014/main" id="{0468121C-A737-4B85-87C3-2C2ABBB0FDAA}"/>
              </a:ext>
            </a:extLst>
          </p:cNvPr>
          <p:cNvSpPr/>
          <p:nvPr/>
        </p:nvSpPr>
        <p:spPr>
          <a:xfrm>
            <a:off x="1521352" y="7839306"/>
            <a:ext cx="7964100" cy="10599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" name="Google Shape;427;p28">
            <a:extLst>
              <a:ext uri="{FF2B5EF4-FFF2-40B4-BE49-F238E27FC236}">
                <a16:creationId xmlns:a16="http://schemas.microsoft.com/office/drawing/2014/main" id="{6C135898-5914-4759-96D8-2F6092F5C128}"/>
              </a:ext>
            </a:extLst>
          </p:cNvPr>
          <p:cNvSpPr/>
          <p:nvPr/>
        </p:nvSpPr>
        <p:spPr>
          <a:xfrm>
            <a:off x="1521345" y="5214092"/>
            <a:ext cx="7964100" cy="10599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4" name="Google Shape;428;p28">
            <a:extLst>
              <a:ext uri="{FF2B5EF4-FFF2-40B4-BE49-F238E27FC236}">
                <a16:creationId xmlns:a16="http://schemas.microsoft.com/office/drawing/2014/main" id="{255A402E-9AA5-4702-B0AD-91E290935F56}"/>
              </a:ext>
            </a:extLst>
          </p:cNvPr>
          <p:cNvSpPr/>
          <p:nvPr/>
        </p:nvSpPr>
        <p:spPr>
          <a:xfrm>
            <a:off x="1521362" y="6526698"/>
            <a:ext cx="7964100" cy="10599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5" name="Google Shape;429;p28">
            <a:extLst>
              <a:ext uri="{FF2B5EF4-FFF2-40B4-BE49-F238E27FC236}">
                <a16:creationId xmlns:a16="http://schemas.microsoft.com/office/drawing/2014/main" id="{1623C51A-92B1-41DF-8661-1A1DBCD0BCC2}"/>
              </a:ext>
            </a:extLst>
          </p:cNvPr>
          <p:cNvSpPr txBox="1"/>
          <p:nvPr/>
        </p:nvSpPr>
        <p:spPr>
          <a:xfrm>
            <a:off x="1793876" y="8107660"/>
            <a:ext cx="2081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STOP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6" name="Google Shape;430;p28">
            <a:extLst>
              <a:ext uri="{FF2B5EF4-FFF2-40B4-BE49-F238E27FC236}">
                <a16:creationId xmlns:a16="http://schemas.microsoft.com/office/drawing/2014/main" id="{FCE28F8B-63DE-4D63-A7B8-080C052DDD83}"/>
              </a:ext>
            </a:extLst>
          </p:cNvPr>
          <p:cNvSpPr txBox="1"/>
          <p:nvPr/>
        </p:nvSpPr>
        <p:spPr>
          <a:xfrm>
            <a:off x="1793875" y="5275092"/>
            <a:ext cx="20814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AUTO CONTROL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7" name="Google Shape;431;p28">
            <a:extLst>
              <a:ext uri="{FF2B5EF4-FFF2-40B4-BE49-F238E27FC236}">
                <a16:creationId xmlns:a16="http://schemas.microsoft.com/office/drawing/2014/main" id="{39053AB7-2959-434F-B002-616F5D76FD12}"/>
              </a:ext>
            </a:extLst>
          </p:cNvPr>
          <p:cNvSpPr txBox="1"/>
          <p:nvPr/>
        </p:nvSpPr>
        <p:spPr>
          <a:xfrm>
            <a:off x="1793873" y="6579617"/>
            <a:ext cx="20814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MANUAL CONTROL</a:t>
            </a:r>
            <a:endParaRPr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8" name="Google Shape;432;p28">
            <a:extLst>
              <a:ext uri="{FF2B5EF4-FFF2-40B4-BE49-F238E27FC236}">
                <a16:creationId xmlns:a16="http://schemas.microsoft.com/office/drawing/2014/main" id="{1B84EC8D-FEAE-4166-B654-73445E6438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8729" y="3314700"/>
            <a:ext cx="8370125" cy="61056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433;p28">
            <a:extLst>
              <a:ext uri="{FF2B5EF4-FFF2-40B4-BE49-F238E27FC236}">
                <a16:creationId xmlns:a16="http://schemas.microsoft.com/office/drawing/2014/main" id="{6C06F491-F606-495D-802E-1BEF20954822}"/>
              </a:ext>
            </a:extLst>
          </p:cNvPr>
          <p:cNvSpPr/>
          <p:nvPr/>
        </p:nvSpPr>
        <p:spPr>
          <a:xfrm>
            <a:off x="1521344" y="3901495"/>
            <a:ext cx="7964100" cy="105990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0" name="Google Shape;434;p28">
            <a:extLst>
              <a:ext uri="{FF2B5EF4-FFF2-40B4-BE49-F238E27FC236}">
                <a16:creationId xmlns:a16="http://schemas.microsoft.com/office/drawing/2014/main" id="{9D367AF2-D686-4D92-B230-717F4E536CBF}"/>
              </a:ext>
            </a:extLst>
          </p:cNvPr>
          <p:cNvSpPr txBox="1"/>
          <p:nvPr/>
        </p:nvSpPr>
        <p:spPr>
          <a:xfrm>
            <a:off x="1793875" y="4169860"/>
            <a:ext cx="2081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START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1" name="Google Shape;435;p28">
            <a:extLst>
              <a:ext uri="{FF2B5EF4-FFF2-40B4-BE49-F238E27FC236}">
                <a16:creationId xmlns:a16="http://schemas.microsoft.com/office/drawing/2014/main" id="{0AC12073-E5F3-447E-A510-1D46B454E8F9}"/>
              </a:ext>
            </a:extLst>
          </p:cNvPr>
          <p:cNvSpPr txBox="1"/>
          <p:nvPr/>
        </p:nvSpPr>
        <p:spPr>
          <a:xfrm>
            <a:off x="4297500" y="5490535"/>
            <a:ext cx="3832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6자리 문자열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2" name="Google Shape;436;p28">
            <a:extLst>
              <a:ext uri="{FF2B5EF4-FFF2-40B4-BE49-F238E27FC236}">
                <a16:creationId xmlns:a16="http://schemas.microsoft.com/office/drawing/2014/main" id="{678E8CC8-4AA4-4862-860B-81C67D5AC90A}"/>
              </a:ext>
            </a:extLst>
          </p:cNvPr>
          <p:cNvSpPr txBox="1"/>
          <p:nvPr/>
        </p:nvSpPr>
        <p:spPr>
          <a:xfrm>
            <a:off x="4297500" y="4169860"/>
            <a:ext cx="3832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“START” 문자열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3" name="Google Shape;437;p28">
            <a:extLst>
              <a:ext uri="{FF2B5EF4-FFF2-40B4-BE49-F238E27FC236}">
                <a16:creationId xmlns:a16="http://schemas.microsoft.com/office/drawing/2014/main" id="{C8DAA9A9-53F3-43BD-A893-83F2A61B9EC8}"/>
              </a:ext>
            </a:extLst>
          </p:cNvPr>
          <p:cNvSpPr txBox="1"/>
          <p:nvPr/>
        </p:nvSpPr>
        <p:spPr>
          <a:xfrm>
            <a:off x="4297500" y="6795060"/>
            <a:ext cx="3832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“MAN” 문자열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4" name="Google Shape;438;p28">
            <a:extLst>
              <a:ext uri="{FF2B5EF4-FFF2-40B4-BE49-F238E27FC236}">
                <a16:creationId xmlns:a16="http://schemas.microsoft.com/office/drawing/2014/main" id="{188B420C-1484-4AC4-A737-7C1278DE8E87}"/>
              </a:ext>
            </a:extLst>
          </p:cNvPr>
          <p:cNvSpPr txBox="1"/>
          <p:nvPr/>
        </p:nvSpPr>
        <p:spPr>
          <a:xfrm>
            <a:off x="4297500" y="8107660"/>
            <a:ext cx="3832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“STOP” 문자열</a:t>
            </a:r>
            <a:endParaRPr sz="2800" b="1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556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21" name="Google Shape;443;p29">
            <a:extLst>
              <a:ext uri="{FF2B5EF4-FFF2-40B4-BE49-F238E27FC236}">
                <a16:creationId xmlns:a16="http://schemas.microsoft.com/office/drawing/2014/main" id="{BAFAA428-4973-404C-96BB-7E0351D488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93700"/>
            <a:ext cx="17094198" cy="9486901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0"/>
              </a:srgbClr>
            </a:outerShdw>
          </a:effectLst>
        </p:spPr>
      </p:pic>
      <p:sp>
        <p:nvSpPr>
          <p:cNvPr id="22" name="Google Shape;444;p29">
            <a:extLst>
              <a:ext uri="{FF2B5EF4-FFF2-40B4-BE49-F238E27FC236}">
                <a16:creationId xmlns:a16="http://schemas.microsoft.com/office/drawing/2014/main" id="{E7114E15-889A-42F5-B853-02EB813F3EDD}"/>
              </a:ext>
            </a:extLst>
          </p:cNvPr>
          <p:cNvSpPr txBox="1"/>
          <p:nvPr/>
        </p:nvSpPr>
        <p:spPr>
          <a:xfrm>
            <a:off x="1521351" y="2739600"/>
            <a:ext cx="5743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3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S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/</a:t>
            </a:r>
            <a:r>
              <a:rPr lang="ko-KR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W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개발 및 연동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Google Shape;445;p29">
            <a:extLst>
              <a:ext uri="{FF2B5EF4-FFF2-40B4-BE49-F238E27FC236}">
                <a16:creationId xmlns:a16="http://schemas.microsoft.com/office/drawing/2014/main" id="{09979E3F-6314-4ACC-AE9A-D336B1D653A8}"/>
              </a:ext>
            </a:extLst>
          </p:cNvPr>
          <p:cNvSpPr txBox="1"/>
          <p:nvPr/>
        </p:nvSpPr>
        <p:spPr>
          <a:xfrm>
            <a:off x="2933700" y="1943100"/>
            <a:ext cx="692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www.고픈비노.com</a:t>
            </a:r>
            <a:endParaRPr/>
          </a:p>
        </p:txBody>
      </p:sp>
      <p:sp>
        <p:nvSpPr>
          <p:cNvPr id="25" name="Google Shape;446;p29">
            <a:extLst>
              <a:ext uri="{FF2B5EF4-FFF2-40B4-BE49-F238E27FC236}">
                <a16:creationId xmlns:a16="http://schemas.microsoft.com/office/drawing/2014/main" id="{6605A8B1-EEAC-46D2-8169-2C827D995E43}"/>
              </a:ext>
            </a:extLst>
          </p:cNvPr>
          <p:cNvSpPr txBox="1"/>
          <p:nvPr/>
        </p:nvSpPr>
        <p:spPr>
          <a:xfrm>
            <a:off x="2101362" y="8403050"/>
            <a:ext cx="372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/>
                <a:sym typeface="Calibri"/>
              </a:rPr>
              <a:t>대기중</a:t>
            </a:r>
            <a:endParaRPr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Google Shape;447;p29">
            <a:extLst>
              <a:ext uri="{FF2B5EF4-FFF2-40B4-BE49-F238E27FC236}">
                <a16:creationId xmlns:a16="http://schemas.microsoft.com/office/drawing/2014/main" id="{A2224806-BD9F-486B-866B-AD04F2E4A35A}"/>
              </a:ext>
            </a:extLst>
          </p:cNvPr>
          <p:cNvSpPr txBox="1"/>
          <p:nvPr/>
        </p:nvSpPr>
        <p:spPr>
          <a:xfrm>
            <a:off x="7265650" y="8403050"/>
            <a:ext cx="372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/>
                <a:sym typeface="Calibri"/>
              </a:rPr>
              <a:t>사용자 감지 + 자동 조정</a:t>
            </a:r>
            <a:endParaRPr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Google Shape;448;p29">
            <a:extLst>
              <a:ext uri="{FF2B5EF4-FFF2-40B4-BE49-F238E27FC236}">
                <a16:creationId xmlns:a16="http://schemas.microsoft.com/office/drawing/2014/main" id="{09A4A8BF-795B-4A51-A148-F9554DAE4CC8}"/>
              </a:ext>
            </a:extLst>
          </p:cNvPr>
          <p:cNvSpPr txBox="1"/>
          <p:nvPr/>
        </p:nvSpPr>
        <p:spPr>
          <a:xfrm>
            <a:off x="12429937" y="8403050"/>
            <a:ext cx="372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/>
                <a:sym typeface="Calibri"/>
              </a:rPr>
              <a:t>수동 조정</a:t>
            </a:r>
            <a:endParaRPr b="1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8" name="Google Shape;449;p29">
            <a:extLst>
              <a:ext uri="{FF2B5EF4-FFF2-40B4-BE49-F238E27FC236}">
                <a16:creationId xmlns:a16="http://schemas.microsoft.com/office/drawing/2014/main" id="{9359565D-A767-422C-BF60-FE55ADE61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198" y="4151100"/>
            <a:ext cx="4322399" cy="41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50;p29">
            <a:extLst>
              <a:ext uri="{FF2B5EF4-FFF2-40B4-BE49-F238E27FC236}">
                <a16:creationId xmlns:a16="http://schemas.microsoft.com/office/drawing/2014/main" id="{FC2E024E-16A4-492E-A20F-FB2A67D151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9773" y="4151099"/>
            <a:ext cx="4322399" cy="419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51;p29">
            <a:extLst>
              <a:ext uri="{FF2B5EF4-FFF2-40B4-BE49-F238E27FC236}">
                <a16:creationId xmlns:a16="http://schemas.microsoft.com/office/drawing/2014/main" id="{F02FDA41-6ACF-4DF8-B450-A17C10F4E6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7766" y="4151100"/>
            <a:ext cx="4652467" cy="419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4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937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40E4107-A6DC-0F26-E992-DA49124F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05" y="4910789"/>
            <a:ext cx="3168578" cy="2209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DFA3C-3F0B-02CC-E844-670028C61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460007"/>
            <a:ext cx="1003973" cy="940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3CDDE-D195-2269-704B-76A5435EFDA4}"/>
              </a:ext>
            </a:extLst>
          </p:cNvPr>
          <p:cNvSpPr txBox="1"/>
          <p:nvPr/>
        </p:nvSpPr>
        <p:spPr>
          <a:xfrm>
            <a:off x="1953183" y="4492291"/>
            <a:ext cx="719601" cy="838362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2130"/>
              </a:lnSpc>
            </a:pPr>
            <a:r>
              <a:rPr lang="en-US" sz="3300" b="0" i="0" u="none" strike="noStrike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9B83E-8C6D-DF5F-82DE-A1D2B09DD81A}"/>
              </a:ext>
            </a:extLst>
          </p:cNvPr>
          <p:cNvSpPr txBox="1"/>
          <p:nvPr/>
        </p:nvSpPr>
        <p:spPr>
          <a:xfrm>
            <a:off x="2971800" y="5648142"/>
            <a:ext cx="2360804" cy="654331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26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개요</a:t>
            </a:r>
            <a:endParaRPr lang="en-US" sz="26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7AB1A-B7D0-43FF-F1C8-7D876A4CF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295" y="4910785"/>
            <a:ext cx="3168578" cy="2209799"/>
          </a:xfrm>
          <a:prstGeom prst="rect">
            <a:avLst/>
          </a:prstGeom>
        </p:spPr>
      </p:pic>
      <p:pic>
        <p:nvPicPr>
          <p:cNvPr id="36" name="Picture 21">
            <a:extLst>
              <a:ext uri="{FF2B5EF4-FFF2-40B4-BE49-F238E27FC236}">
                <a16:creationId xmlns:a16="http://schemas.microsoft.com/office/drawing/2014/main" id="{5A48E3F0-0768-6F5E-62A0-09DABCB2A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645" y="4913786"/>
            <a:ext cx="3264254" cy="22097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76DEDA-2DF0-1BA8-6F3A-5D91887E2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0979" y="4910789"/>
            <a:ext cx="3168578" cy="2209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AC55F9-9D0C-DC90-E59E-AB272FDE6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7374" y="4457756"/>
            <a:ext cx="1003973" cy="940602"/>
          </a:xfrm>
          <a:prstGeom prst="rect">
            <a:avLst/>
          </a:prstGeom>
        </p:spPr>
      </p:pic>
      <p:pic>
        <p:nvPicPr>
          <p:cNvPr id="23" name="Picture 21">
            <a:extLst>
              <a:ext uri="{FF2B5EF4-FFF2-40B4-BE49-F238E27FC236}">
                <a16:creationId xmlns:a16="http://schemas.microsoft.com/office/drawing/2014/main" id="{E743887F-54CF-5269-D073-693F0BA38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9377" y="4905555"/>
            <a:ext cx="3168578" cy="2209799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3536CE02-2478-5312-C9C5-4744ED2B3D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96695" y="4440486"/>
            <a:ext cx="1003973" cy="94060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3E0FFB1-B5A5-58D7-8E7F-5209E3E8B879}"/>
              </a:ext>
            </a:extLst>
          </p:cNvPr>
          <p:cNvSpPr txBox="1"/>
          <p:nvPr/>
        </p:nvSpPr>
        <p:spPr>
          <a:xfrm>
            <a:off x="10390701" y="4510070"/>
            <a:ext cx="719601" cy="838362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2130"/>
              </a:lnSpc>
            </a:pPr>
            <a:r>
              <a:rPr lang="en-US" sz="3300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en-US" sz="3300" b="0" i="0" u="none" strike="noStrike" dirty="0">
              <a:solidFill>
                <a:srgbClr val="FFFFF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195D12-2256-A0A5-8D95-EE15B6069134}"/>
              </a:ext>
            </a:extLst>
          </p:cNvPr>
          <p:cNvSpPr txBox="1"/>
          <p:nvPr/>
        </p:nvSpPr>
        <p:spPr>
          <a:xfrm>
            <a:off x="13133609" y="4511155"/>
            <a:ext cx="719601" cy="838362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2130"/>
              </a:lnSpc>
            </a:pPr>
            <a:r>
              <a:rPr lang="en-US" sz="3300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en-US" sz="3300" b="0" i="0" u="none" strike="noStrike" dirty="0">
              <a:solidFill>
                <a:srgbClr val="FFFFF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7" name="Picture 22">
            <a:extLst>
              <a:ext uri="{FF2B5EF4-FFF2-40B4-BE49-F238E27FC236}">
                <a16:creationId xmlns:a16="http://schemas.microsoft.com/office/drawing/2014/main" id="{3DE278DC-6264-EC21-533A-F54D07B2DA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6943" y="4457756"/>
            <a:ext cx="1003973" cy="9406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8C40887-4632-BE31-CC31-7528B2F10DCB}"/>
              </a:ext>
            </a:extLst>
          </p:cNvPr>
          <p:cNvSpPr txBox="1"/>
          <p:nvPr/>
        </p:nvSpPr>
        <p:spPr>
          <a:xfrm>
            <a:off x="4743315" y="4509949"/>
            <a:ext cx="719601" cy="838362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2130"/>
              </a:lnSpc>
            </a:pPr>
            <a:r>
              <a:rPr lang="en-US" sz="3300" b="0" i="0" u="none" strike="noStrike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</a:p>
        </p:txBody>
      </p:sp>
      <p:pic>
        <p:nvPicPr>
          <p:cNvPr id="39" name="Picture 12">
            <a:extLst>
              <a:ext uri="{FF2B5EF4-FFF2-40B4-BE49-F238E27FC236}">
                <a16:creationId xmlns:a16="http://schemas.microsoft.com/office/drawing/2014/main" id="{14F41D29-A4E3-498D-7239-133484859A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2849" y="4457756"/>
            <a:ext cx="1003552" cy="9402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5D9FC4-A50C-B7F5-7E1E-C160EEF19B26}"/>
              </a:ext>
            </a:extLst>
          </p:cNvPr>
          <p:cNvSpPr txBox="1"/>
          <p:nvPr/>
        </p:nvSpPr>
        <p:spPr>
          <a:xfrm>
            <a:off x="7603521" y="4514571"/>
            <a:ext cx="719601" cy="838362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2130"/>
              </a:lnSpc>
            </a:pPr>
            <a:r>
              <a:rPr lang="en-US" sz="3300" b="0" i="0" u="none" strike="noStrike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6D2CF4-2BA4-8CD0-5F98-A04011707A05}"/>
              </a:ext>
            </a:extLst>
          </p:cNvPr>
          <p:cNvSpPr txBox="1"/>
          <p:nvPr/>
        </p:nvSpPr>
        <p:spPr>
          <a:xfrm>
            <a:off x="8282225" y="2759631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A2B824-0594-39D4-996A-20B23E583F9B}"/>
              </a:ext>
            </a:extLst>
          </p:cNvPr>
          <p:cNvSpPr txBox="1"/>
          <p:nvPr/>
        </p:nvSpPr>
        <p:spPr>
          <a:xfrm>
            <a:off x="5631904" y="5642914"/>
            <a:ext cx="2360804" cy="654331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2130"/>
              </a:lnSpc>
            </a:pPr>
            <a:r>
              <a:rPr lang="ko-KR" altLang="en-US" sz="26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 구성 및 역할</a:t>
            </a:r>
            <a:endParaRPr lang="en-US" sz="26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DCCA5B-4F0E-E7FD-1B0C-B8F2BF71F70A}"/>
              </a:ext>
            </a:extLst>
          </p:cNvPr>
          <p:cNvSpPr txBox="1"/>
          <p:nvPr/>
        </p:nvSpPr>
        <p:spPr>
          <a:xfrm>
            <a:off x="8328713" y="5642913"/>
            <a:ext cx="2360804" cy="654331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2130"/>
              </a:lnSpc>
            </a:pPr>
            <a:r>
              <a:rPr lang="ko-KR" altLang="en-US" sz="26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개발</a:t>
            </a:r>
            <a:endParaRPr lang="en-US" sz="26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2567E0-AE92-87E9-8DA6-91B6ECEF3CB3}"/>
              </a:ext>
            </a:extLst>
          </p:cNvPr>
          <p:cNvSpPr txBox="1"/>
          <p:nvPr/>
        </p:nvSpPr>
        <p:spPr>
          <a:xfrm>
            <a:off x="11024641" y="5649697"/>
            <a:ext cx="2360804" cy="654331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2130"/>
              </a:lnSpc>
            </a:pPr>
            <a:r>
              <a:rPr lang="ko-KR" alt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 및 시연</a:t>
            </a:r>
            <a:endParaRPr lang="en-US" sz="26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201702-B578-5A1F-6167-601031F890E0}"/>
              </a:ext>
            </a:extLst>
          </p:cNvPr>
          <p:cNvSpPr txBox="1"/>
          <p:nvPr/>
        </p:nvSpPr>
        <p:spPr>
          <a:xfrm>
            <a:off x="13739835" y="5649697"/>
            <a:ext cx="2360804" cy="654331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2130"/>
              </a:lnSpc>
            </a:pPr>
            <a:r>
              <a:rPr lang="ko-KR" altLang="en-US" sz="260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마무리</a:t>
            </a:r>
            <a:endParaRPr lang="en-US" sz="26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3917DAF3-CD3E-4560-9C1F-FD17EA62B5E0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21312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21" name="Google Shape;443;p29">
            <a:extLst>
              <a:ext uri="{FF2B5EF4-FFF2-40B4-BE49-F238E27FC236}">
                <a16:creationId xmlns:a16="http://schemas.microsoft.com/office/drawing/2014/main" id="{BAFAA428-4973-404C-96BB-7E0351D488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93700"/>
            <a:ext cx="17094198" cy="9486901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0"/>
              </a:srgbClr>
            </a:outerShdw>
          </a:effectLst>
        </p:spPr>
      </p:pic>
      <p:sp>
        <p:nvSpPr>
          <p:cNvPr id="22" name="Google Shape;444;p29">
            <a:extLst>
              <a:ext uri="{FF2B5EF4-FFF2-40B4-BE49-F238E27FC236}">
                <a16:creationId xmlns:a16="http://schemas.microsoft.com/office/drawing/2014/main" id="{E7114E15-889A-42F5-B853-02EB813F3EDD}"/>
              </a:ext>
            </a:extLst>
          </p:cNvPr>
          <p:cNvSpPr txBox="1"/>
          <p:nvPr/>
        </p:nvSpPr>
        <p:spPr>
          <a:xfrm>
            <a:off x="1521350" y="2739600"/>
            <a:ext cx="785124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4. </a:t>
            </a:r>
            <a:r>
              <a:rPr lang="ko-KR" altLang="en-US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문제점</a:t>
            </a: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/ </a:t>
            </a:r>
            <a:r>
              <a:rPr lang="ko-KR" altLang="en-US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해결 </a:t>
            </a:r>
            <a:r>
              <a:rPr lang="en-US" altLang="ko-KR" sz="4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4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보드 변경</a:t>
            </a:r>
            <a:endParaRPr sz="4000" dirty="0">
              <a:solidFill>
                <a:schemeClr val="accent4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Google Shape;445;p29">
            <a:extLst>
              <a:ext uri="{FF2B5EF4-FFF2-40B4-BE49-F238E27FC236}">
                <a16:creationId xmlns:a16="http://schemas.microsoft.com/office/drawing/2014/main" id="{09979E3F-6314-4ACC-AE9A-D336B1D653A8}"/>
              </a:ext>
            </a:extLst>
          </p:cNvPr>
          <p:cNvSpPr txBox="1"/>
          <p:nvPr/>
        </p:nvSpPr>
        <p:spPr>
          <a:xfrm>
            <a:off x="2933700" y="1943100"/>
            <a:ext cx="692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www.고픈비노.com</a:t>
            </a:r>
            <a:endParaRPr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53C6060F-D4B6-4607-A871-0B30FCE70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296" y="6120655"/>
            <a:ext cx="2223245" cy="2223245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72C40F7D-00AF-4D7E-A5FA-D50DE780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155792" y="3897409"/>
            <a:ext cx="2223245" cy="2223245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C57B1745-A704-4060-9AE7-9BFFE670F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40589" y="6120655"/>
            <a:ext cx="2223245" cy="2223245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88FE52A6-35B5-45AC-A08D-D09B51054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6940589" y="3897410"/>
            <a:ext cx="2223245" cy="2223245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59F09B04-16F4-4576-9CCF-17A4591E1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700000">
            <a:off x="8785515" y="5759575"/>
            <a:ext cx="720360" cy="720360"/>
          </a:xfrm>
          <a:prstGeom prst="rect">
            <a:avLst/>
          </a:prstGeom>
        </p:spPr>
      </p:pic>
      <p:pic>
        <p:nvPicPr>
          <p:cNvPr id="42" name="Picture 25">
            <a:extLst>
              <a:ext uri="{FF2B5EF4-FFF2-40B4-BE49-F238E27FC236}">
                <a16:creationId xmlns:a16="http://schemas.microsoft.com/office/drawing/2014/main" id="{9865965E-2229-4D2F-9874-F78F1B1A7E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3583" y="5260256"/>
            <a:ext cx="1253426" cy="1303852"/>
          </a:xfrm>
          <a:prstGeom prst="rect">
            <a:avLst/>
          </a:prstGeom>
        </p:spPr>
      </p:pic>
      <p:pic>
        <p:nvPicPr>
          <p:cNvPr id="45" name="Picture 29">
            <a:extLst>
              <a:ext uri="{FF2B5EF4-FFF2-40B4-BE49-F238E27FC236}">
                <a16:creationId xmlns:a16="http://schemas.microsoft.com/office/drawing/2014/main" id="{11343845-584F-414C-B502-B2B73D944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3" y="5556438"/>
            <a:ext cx="1404798" cy="934766"/>
          </a:xfrm>
          <a:prstGeom prst="rect">
            <a:avLst/>
          </a:prstGeom>
        </p:spPr>
      </p:pic>
      <p:pic>
        <p:nvPicPr>
          <p:cNvPr id="49" name="Picture 29">
            <a:extLst>
              <a:ext uri="{FF2B5EF4-FFF2-40B4-BE49-F238E27FC236}">
                <a16:creationId xmlns:a16="http://schemas.microsoft.com/office/drawing/2014/main" id="{2B47D786-E946-498A-93D0-672537D0B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6190" y="5556438"/>
            <a:ext cx="1404798" cy="934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BD5722-A399-4077-A168-FE9BBE0AB4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51" y="5021548"/>
            <a:ext cx="2916249" cy="19818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EC6FAB-5A1B-4DFF-884C-57B1A03EF2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09" y="4630708"/>
            <a:ext cx="3017191" cy="3126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93EA82-3D4C-49C2-9B5D-83AA65F87415}"/>
              </a:ext>
            </a:extLst>
          </p:cNvPr>
          <p:cNvSpPr txBox="1"/>
          <p:nvPr/>
        </p:nvSpPr>
        <p:spPr>
          <a:xfrm>
            <a:off x="7038883" y="4664872"/>
            <a:ext cx="2115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Analog Pin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부재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03FA27-2F61-46E8-B1C6-D1D5DEBDB041}"/>
              </a:ext>
            </a:extLst>
          </p:cNvPr>
          <p:cNvSpPr txBox="1"/>
          <p:nvPr/>
        </p:nvSpPr>
        <p:spPr>
          <a:xfrm>
            <a:off x="9481475" y="4635470"/>
            <a:ext cx="168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 뿐인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PWM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8B72D9-B96B-4DEE-BC1F-31D8C357697F}"/>
              </a:ext>
            </a:extLst>
          </p:cNvPr>
          <p:cNvSpPr txBox="1"/>
          <p:nvPr/>
        </p:nvSpPr>
        <p:spPr>
          <a:xfrm>
            <a:off x="6960598" y="6838414"/>
            <a:ext cx="228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서보모터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회전 각도 감소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40B94F-1D94-4B23-8472-546B8AB26704}"/>
              </a:ext>
            </a:extLst>
          </p:cNvPr>
          <p:cNvSpPr txBox="1"/>
          <p:nvPr/>
        </p:nvSpPr>
        <p:spPr>
          <a:xfrm>
            <a:off x="9033615" y="6773395"/>
            <a:ext cx="2540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불안정한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시리얼 통신</a:t>
            </a:r>
          </a:p>
        </p:txBody>
      </p:sp>
    </p:spTree>
    <p:extLst>
      <p:ext uri="{BB962C8B-B14F-4D97-AF65-F5344CB8AC3E}">
        <p14:creationId xmlns:p14="http://schemas.microsoft.com/office/powerpoint/2010/main" val="224158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21" name="Google Shape;443;p29">
            <a:extLst>
              <a:ext uri="{FF2B5EF4-FFF2-40B4-BE49-F238E27FC236}">
                <a16:creationId xmlns:a16="http://schemas.microsoft.com/office/drawing/2014/main" id="{BAFAA428-4973-404C-96BB-7E0351D488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93700"/>
            <a:ext cx="17094198" cy="9486901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0"/>
              </a:srgbClr>
            </a:outerShdw>
          </a:effectLst>
        </p:spPr>
      </p:pic>
      <p:sp>
        <p:nvSpPr>
          <p:cNvPr id="22" name="Google Shape;444;p29">
            <a:extLst>
              <a:ext uri="{FF2B5EF4-FFF2-40B4-BE49-F238E27FC236}">
                <a16:creationId xmlns:a16="http://schemas.microsoft.com/office/drawing/2014/main" id="{E7114E15-889A-42F5-B853-02EB813F3EDD}"/>
              </a:ext>
            </a:extLst>
          </p:cNvPr>
          <p:cNvSpPr txBox="1"/>
          <p:nvPr/>
        </p:nvSpPr>
        <p:spPr>
          <a:xfrm>
            <a:off x="1521350" y="2739600"/>
            <a:ext cx="853705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4. </a:t>
            </a:r>
            <a:r>
              <a:rPr lang="ko-KR" altLang="en-US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문제점</a:t>
            </a: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/ </a:t>
            </a:r>
            <a:r>
              <a:rPr lang="ko-KR" altLang="en-US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해결 </a:t>
            </a:r>
            <a:r>
              <a:rPr lang="en-US" altLang="ko-KR" sz="4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4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수직 이동 구현</a:t>
            </a:r>
            <a:endParaRPr sz="4000" dirty="0">
              <a:solidFill>
                <a:schemeClr val="accent4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Google Shape;360;p27">
            <a:extLst>
              <a:ext uri="{FF2B5EF4-FFF2-40B4-BE49-F238E27FC236}">
                <a16:creationId xmlns:a16="http://schemas.microsoft.com/office/drawing/2014/main" id="{951E0A6F-9050-4682-AE57-5BD21E737C00}"/>
              </a:ext>
            </a:extLst>
          </p:cNvPr>
          <p:cNvSpPr/>
          <p:nvPr/>
        </p:nvSpPr>
        <p:spPr>
          <a:xfrm>
            <a:off x="3957527" y="3991780"/>
            <a:ext cx="5228285" cy="2945026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3" name="Google Shape;445;p29">
            <a:extLst>
              <a:ext uri="{FF2B5EF4-FFF2-40B4-BE49-F238E27FC236}">
                <a16:creationId xmlns:a16="http://schemas.microsoft.com/office/drawing/2014/main" id="{09979E3F-6314-4ACC-AE9A-D336B1D653A8}"/>
              </a:ext>
            </a:extLst>
          </p:cNvPr>
          <p:cNvSpPr txBox="1"/>
          <p:nvPr/>
        </p:nvSpPr>
        <p:spPr>
          <a:xfrm>
            <a:off x="2933700" y="1943100"/>
            <a:ext cx="692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www.고픈비노.com</a:t>
            </a:r>
            <a:endParaRPr/>
          </a:p>
        </p:txBody>
      </p:sp>
      <p:pic>
        <p:nvPicPr>
          <p:cNvPr id="1026" name="Picture 2" descr="모터뱅크 - DC모터,소형모터,기어모터,BLDC모터,스테핑모터 전문기업">
            <a:extLst>
              <a:ext uri="{FF2B5EF4-FFF2-40B4-BE49-F238E27FC236}">
                <a16:creationId xmlns:a16="http://schemas.microsoft.com/office/drawing/2014/main" id="{CA7589E2-EB93-49E6-81D1-AFE921B8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09" y="4383821"/>
            <a:ext cx="1751694" cy="166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2911D7-D2F4-410D-A3C9-9965C7E7017D}"/>
              </a:ext>
            </a:extLst>
          </p:cNvPr>
          <p:cNvSpPr txBox="1"/>
          <p:nvPr/>
        </p:nvSpPr>
        <p:spPr>
          <a:xfrm>
            <a:off x="4367109" y="6055346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리니어 모터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B135C7-51DD-4C8F-8E86-E95CCE16F6C5}"/>
              </a:ext>
            </a:extLst>
          </p:cNvPr>
          <p:cNvSpPr txBox="1"/>
          <p:nvPr/>
        </p:nvSpPr>
        <p:spPr>
          <a:xfrm>
            <a:off x="6655563" y="6059157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Rack and Pinion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8" name="Picture 4" descr="Rack and Pinion Drive System: What Is It? - Motion Control Tips">
            <a:extLst>
              <a:ext uri="{FF2B5EF4-FFF2-40B4-BE49-F238E27FC236}">
                <a16:creationId xmlns:a16="http://schemas.microsoft.com/office/drawing/2014/main" id="{E3F0F780-C045-489D-B0F1-46200500D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874" y="4424892"/>
            <a:ext cx="1857463" cy="162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205AD131-5737-4749-96C2-75C6314552B1}"/>
              </a:ext>
            </a:extLst>
          </p:cNvPr>
          <p:cNvSpPr/>
          <p:nvPr/>
        </p:nvSpPr>
        <p:spPr>
          <a:xfrm>
            <a:off x="5542969" y="6889976"/>
            <a:ext cx="2057399" cy="1859199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2392A-D35E-45ED-B803-E3FEF5AC9C8D}"/>
              </a:ext>
            </a:extLst>
          </p:cNvPr>
          <p:cNvSpPr txBox="1"/>
          <p:nvPr/>
        </p:nvSpPr>
        <p:spPr>
          <a:xfrm>
            <a:off x="4925271" y="8652822"/>
            <a:ext cx="3222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고가의 가격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해외 배송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Google Shape;360;p27">
            <a:extLst>
              <a:ext uri="{FF2B5EF4-FFF2-40B4-BE49-F238E27FC236}">
                <a16:creationId xmlns:a16="http://schemas.microsoft.com/office/drawing/2014/main" id="{A3766A24-9361-41DD-9360-627757852B88}"/>
              </a:ext>
            </a:extLst>
          </p:cNvPr>
          <p:cNvSpPr/>
          <p:nvPr/>
        </p:nvSpPr>
        <p:spPr>
          <a:xfrm>
            <a:off x="10993898" y="3991780"/>
            <a:ext cx="3733800" cy="31242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grpSp>
        <p:nvGrpSpPr>
          <p:cNvPr id="25" name="Google Shape;134;p25">
            <a:extLst>
              <a:ext uri="{FF2B5EF4-FFF2-40B4-BE49-F238E27FC236}">
                <a16:creationId xmlns:a16="http://schemas.microsoft.com/office/drawing/2014/main" id="{5805AA32-844C-44B2-BFE0-560294770DFD}"/>
              </a:ext>
            </a:extLst>
          </p:cNvPr>
          <p:cNvGrpSpPr/>
          <p:nvPr/>
        </p:nvGrpSpPr>
        <p:grpSpPr>
          <a:xfrm>
            <a:off x="11196835" y="4187784"/>
            <a:ext cx="3257422" cy="2851581"/>
            <a:chOff x="2304850" y="5874875"/>
            <a:chExt cx="3905302" cy="3568675"/>
          </a:xfrm>
        </p:grpSpPr>
        <p:cxnSp>
          <p:nvCxnSpPr>
            <p:cNvPr id="28" name="Google Shape;137;p25">
              <a:extLst>
                <a:ext uri="{FF2B5EF4-FFF2-40B4-BE49-F238E27FC236}">
                  <a16:creationId xmlns:a16="http://schemas.microsoft.com/office/drawing/2014/main" id="{1CAAE286-2A82-4F3F-892B-D73BC30FD7D6}"/>
                </a:ext>
              </a:extLst>
            </p:cNvPr>
            <p:cNvCxnSpPr>
              <a:endCxn id="31" idx="0"/>
            </p:cNvCxnSpPr>
            <p:nvPr/>
          </p:nvCxnSpPr>
          <p:spPr>
            <a:xfrm rot="10800000" flipH="1">
              <a:off x="2584650" y="5952300"/>
              <a:ext cx="2685000" cy="2259600"/>
            </a:xfrm>
            <a:prstGeom prst="straightConnector1">
              <a:avLst/>
            </a:prstGeom>
            <a:noFill/>
            <a:ln w="76200" cap="flat" cmpd="sng">
              <a:solidFill>
                <a:srgbClr val="8395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39;p25">
              <a:extLst>
                <a:ext uri="{FF2B5EF4-FFF2-40B4-BE49-F238E27FC236}">
                  <a16:creationId xmlns:a16="http://schemas.microsoft.com/office/drawing/2014/main" id="{F2A6134B-7F15-49B8-8748-F9BFE1810C5A}"/>
                </a:ext>
              </a:extLst>
            </p:cNvPr>
            <p:cNvCxnSpPr/>
            <p:nvPr/>
          </p:nvCxnSpPr>
          <p:spPr>
            <a:xfrm rot="10800000" flipH="1">
              <a:off x="5251000" y="5917725"/>
              <a:ext cx="748200" cy="1200"/>
            </a:xfrm>
            <a:prstGeom prst="straightConnector1">
              <a:avLst/>
            </a:prstGeom>
            <a:noFill/>
            <a:ln w="76200" cap="flat" cmpd="sng">
              <a:solidFill>
                <a:srgbClr val="8395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40;p25">
              <a:extLst>
                <a:ext uri="{FF2B5EF4-FFF2-40B4-BE49-F238E27FC236}">
                  <a16:creationId xmlns:a16="http://schemas.microsoft.com/office/drawing/2014/main" id="{102E5736-9F9F-4612-8D4B-72E0FDC94EFC}"/>
                </a:ext>
              </a:extLst>
            </p:cNvPr>
            <p:cNvCxnSpPr/>
            <p:nvPr/>
          </p:nvCxnSpPr>
          <p:spPr>
            <a:xfrm>
              <a:off x="6029450" y="5874875"/>
              <a:ext cx="0" cy="1343700"/>
            </a:xfrm>
            <a:prstGeom prst="straightConnector1">
              <a:avLst/>
            </a:prstGeom>
            <a:noFill/>
            <a:ln w="76200" cap="flat" cmpd="sng">
              <a:solidFill>
                <a:srgbClr val="83959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138;p25">
              <a:extLst>
                <a:ext uri="{FF2B5EF4-FFF2-40B4-BE49-F238E27FC236}">
                  <a16:creationId xmlns:a16="http://schemas.microsoft.com/office/drawing/2014/main" id="{20E24581-878F-435D-B857-C8E128B50970}"/>
                </a:ext>
              </a:extLst>
            </p:cNvPr>
            <p:cNvSpPr/>
            <p:nvPr/>
          </p:nvSpPr>
          <p:spPr>
            <a:xfrm>
              <a:off x="5194650" y="5952300"/>
              <a:ext cx="150000" cy="3167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41;p25">
              <a:extLst>
                <a:ext uri="{FF2B5EF4-FFF2-40B4-BE49-F238E27FC236}">
                  <a16:creationId xmlns:a16="http://schemas.microsoft.com/office/drawing/2014/main" id="{0081641B-4684-4C7E-AB27-98F94EB7CB71}"/>
                </a:ext>
              </a:extLst>
            </p:cNvPr>
            <p:cNvSpPr/>
            <p:nvPr/>
          </p:nvSpPr>
          <p:spPr>
            <a:xfrm>
              <a:off x="5350550" y="5952300"/>
              <a:ext cx="641400" cy="167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43;p25">
              <a:extLst>
                <a:ext uri="{FF2B5EF4-FFF2-40B4-BE49-F238E27FC236}">
                  <a16:creationId xmlns:a16="http://schemas.microsoft.com/office/drawing/2014/main" id="{D89D2746-E280-43B3-9AE9-9A9BAC74E635}"/>
                </a:ext>
              </a:extLst>
            </p:cNvPr>
            <p:cNvSpPr/>
            <p:nvPr/>
          </p:nvSpPr>
          <p:spPr>
            <a:xfrm>
              <a:off x="3525151" y="9071274"/>
              <a:ext cx="2685001" cy="243926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44;p25">
              <a:extLst>
                <a:ext uri="{FF2B5EF4-FFF2-40B4-BE49-F238E27FC236}">
                  <a16:creationId xmlns:a16="http://schemas.microsoft.com/office/drawing/2014/main" id="{346321DD-21D1-438E-8816-840C08799FE2}"/>
                </a:ext>
              </a:extLst>
            </p:cNvPr>
            <p:cNvSpPr/>
            <p:nvPr/>
          </p:nvSpPr>
          <p:spPr>
            <a:xfrm>
              <a:off x="2304850" y="7949250"/>
              <a:ext cx="1494300" cy="1494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91450" rIns="91450" bIns="9145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48C582F-C09B-47C3-9D48-1C6873447694}"/>
              </a:ext>
            </a:extLst>
          </p:cNvPr>
          <p:cNvSpPr txBox="1"/>
          <p:nvPr/>
        </p:nvSpPr>
        <p:spPr>
          <a:xfrm>
            <a:off x="10922267" y="8633902"/>
            <a:ext cx="4342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도르래를 이용하여 수직이동 구현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D01AE2A3-60F2-4254-B5CD-6E7AC4FB1176}"/>
              </a:ext>
            </a:extLst>
          </p:cNvPr>
          <p:cNvSpPr/>
          <p:nvPr/>
        </p:nvSpPr>
        <p:spPr>
          <a:xfrm>
            <a:off x="12354092" y="7288979"/>
            <a:ext cx="1329976" cy="1258469"/>
          </a:xfrm>
          <a:prstGeom prst="donut">
            <a:avLst>
              <a:gd name="adj" fmla="val 1918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21" name="Google Shape;443;p29">
            <a:extLst>
              <a:ext uri="{FF2B5EF4-FFF2-40B4-BE49-F238E27FC236}">
                <a16:creationId xmlns:a16="http://schemas.microsoft.com/office/drawing/2014/main" id="{BAFAA428-4973-404C-96BB-7E0351D488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1" y="400049"/>
            <a:ext cx="17094198" cy="9486901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0"/>
              </a:srgbClr>
            </a:outerShdw>
          </a:effectLst>
        </p:spPr>
      </p:pic>
      <p:sp>
        <p:nvSpPr>
          <p:cNvPr id="22" name="Google Shape;444;p29">
            <a:extLst>
              <a:ext uri="{FF2B5EF4-FFF2-40B4-BE49-F238E27FC236}">
                <a16:creationId xmlns:a16="http://schemas.microsoft.com/office/drawing/2014/main" id="{E7114E15-889A-42F5-B853-02EB813F3EDD}"/>
              </a:ext>
            </a:extLst>
          </p:cNvPr>
          <p:cNvSpPr txBox="1"/>
          <p:nvPr/>
        </p:nvSpPr>
        <p:spPr>
          <a:xfrm>
            <a:off x="1521350" y="2739600"/>
            <a:ext cx="853705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4. </a:t>
            </a:r>
            <a:r>
              <a:rPr lang="ko-KR" altLang="en-US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문제점</a:t>
            </a: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/ </a:t>
            </a:r>
            <a:r>
              <a:rPr lang="ko-KR" altLang="en-US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해결 </a:t>
            </a:r>
            <a:r>
              <a:rPr lang="en-US" altLang="ko-KR" sz="4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4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마찰력</a:t>
            </a:r>
            <a:endParaRPr sz="4000" dirty="0">
              <a:solidFill>
                <a:schemeClr val="accent4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Google Shape;445;p29">
            <a:extLst>
              <a:ext uri="{FF2B5EF4-FFF2-40B4-BE49-F238E27FC236}">
                <a16:creationId xmlns:a16="http://schemas.microsoft.com/office/drawing/2014/main" id="{09979E3F-6314-4ACC-AE9A-D336B1D653A8}"/>
              </a:ext>
            </a:extLst>
          </p:cNvPr>
          <p:cNvSpPr txBox="1"/>
          <p:nvPr/>
        </p:nvSpPr>
        <p:spPr>
          <a:xfrm>
            <a:off x="2933700" y="1943100"/>
            <a:ext cx="692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www.고픈비노.com</a:t>
            </a:r>
            <a:endParaRPr/>
          </a:p>
        </p:txBody>
      </p:sp>
      <p:pic>
        <p:nvPicPr>
          <p:cNvPr id="2050" name="Picture 2" descr="https://cdn.discordapp.com/attachments/1247342067500453911/1257257466585157712/20240701_175058.jpg?ex=6683bfc2&amp;is=66826e42&amp;hm=1228b5527f2a3120c0268aa41448842d572520087afdcb935417fa6d10a03526&amp;=">
            <a:extLst>
              <a:ext uri="{FF2B5EF4-FFF2-40B4-BE49-F238E27FC236}">
                <a16:creationId xmlns:a16="http://schemas.microsoft.com/office/drawing/2014/main" id="{947EB91D-DFBF-48E6-A7F9-858609991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3658261"/>
            <a:ext cx="3836692" cy="435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360;p27">
            <a:extLst>
              <a:ext uri="{FF2B5EF4-FFF2-40B4-BE49-F238E27FC236}">
                <a16:creationId xmlns:a16="http://schemas.microsoft.com/office/drawing/2014/main" id="{AC20AC57-2932-4F41-BA0D-69486697889E}"/>
              </a:ext>
            </a:extLst>
          </p:cNvPr>
          <p:cNvSpPr/>
          <p:nvPr/>
        </p:nvSpPr>
        <p:spPr>
          <a:xfrm>
            <a:off x="1752600" y="4548551"/>
            <a:ext cx="5080985" cy="1531143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리니어 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액츄에이터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 작동 시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 마찰력으로 인한  과부화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+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경로이탈</a:t>
            </a:r>
            <a:endParaRPr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38" name="Google Shape;360;p27">
            <a:extLst>
              <a:ext uri="{FF2B5EF4-FFF2-40B4-BE49-F238E27FC236}">
                <a16:creationId xmlns:a16="http://schemas.microsoft.com/office/drawing/2014/main" id="{54F85596-261E-4E4F-9E42-23C530B2923C}"/>
              </a:ext>
            </a:extLst>
          </p:cNvPr>
          <p:cNvSpPr/>
          <p:nvPr/>
        </p:nvSpPr>
        <p:spPr>
          <a:xfrm>
            <a:off x="7873821" y="4548551"/>
            <a:ext cx="3556178" cy="1531143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상단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가벽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 설치 후 경로 고정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테이프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마스킹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, </a:t>
            </a:r>
            <a:r>
              <a:rPr lang="ko-KR" altLang="en-US" sz="2000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윤활 작업</a:t>
            </a:r>
            <a:endParaRPr lang="en-US" altLang="ko-KR" sz="2000" u="sng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39" name="Picture 29">
            <a:extLst>
              <a:ext uri="{FF2B5EF4-FFF2-40B4-BE49-F238E27FC236}">
                <a16:creationId xmlns:a16="http://schemas.microsoft.com/office/drawing/2014/main" id="{FC643D82-806A-44F8-8DDF-206CA3C35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590" y="5077082"/>
            <a:ext cx="852225" cy="576476"/>
          </a:xfrm>
          <a:prstGeom prst="rect">
            <a:avLst/>
          </a:prstGeom>
        </p:spPr>
      </p:pic>
      <p:sp>
        <p:nvSpPr>
          <p:cNvPr id="40" name="Google Shape;360;p27">
            <a:extLst>
              <a:ext uri="{FF2B5EF4-FFF2-40B4-BE49-F238E27FC236}">
                <a16:creationId xmlns:a16="http://schemas.microsoft.com/office/drawing/2014/main" id="{F72C5EFD-ECF3-4F62-A8FE-C61B3285673F}"/>
              </a:ext>
            </a:extLst>
          </p:cNvPr>
          <p:cNvSpPr/>
          <p:nvPr/>
        </p:nvSpPr>
        <p:spPr>
          <a:xfrm>
            <a:off x="1787938" y="6716445"/>
            <a:ext cx="5080985" cy="1531143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모니터 상하 이동 시 좌우로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흔들리는 문제</a:t>
            </a:r>
            <a:endParaRPr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1" name="Google Shape;360;p27">
            <a:extLst>
              <a:ext uri="{FF2B5EF4-FFF2-40B4-BE49-F238E27FC236}">
                <a16:creationId xmlns:a16="http://schemas.microsoft.com/office/drawing/2014/main" id="{72010891-A140-43D5-B0C1-BF0F4E54D833}"/>
              </a:ext>
            </a:extLst>
          </p:cNvPr>
          <p:cNvSpPr/>
          <p:nvPr/>
        </p:nvSpPr>
        <p:spPr>
          <a:xfrm>
            <a:off x="7912197" y="6716445"/>
            <a:ext cx="3556178" cy="1531143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모니터 양쪽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가벽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 설치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및 고정 틀 부착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43" name="Picture 29">
            <a:extLst>
              <a:ext uri="{FF2B5EF4-FFF2-40B4-BE49-F238E27FC236}">
                <a16:creationId xmlns:a16="http://schemas.microsoft.com/office/drawing/2014/main" id="{A6CDD8A5-0384-4F49-B776-0E48CB8D0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596" y="7193778"/>
            <a:ext cx="852225" cy="5764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6A2C2B-1917-4A44-9CD6-8C44C1D4F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1" y="2646125"/>
            <a:ext cx="951071" cy="26963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9CDA6B-8250-489E-9FE8-F19208707F2C}"/>
              </a:ext>
            </a:extLst>
          </p:cNvPr>
          <p:cNvSpPr txBox="1"/>
          <p:nvPr/>
        </p:nvSpPr>
        <p:spPr>
          <a:xfrm>
            <a:off x="14173200" y="8224728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완료된 모습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1611FB4D-51C8-4702-A899-4FBE22EBF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376679" flipV="1">
            <a:off x="10780039" y="4848050"/>
            <a:ext cx="885588" cy="20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74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21" name="Google Shape;443;p29">
            <a:extLst>
              <a:ext uri="{FF2B5EF4-FFF2-40B4-BE49-F238E27FC236}">
                <a16:creationId xmlns:a16="http://schemas.microsoft.com/office/drawing/2014/main" id="{BAFAA428-4973-404C-96BB-7E0351D488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93700"/>
            <a:ext cx="17094198" cy="9486901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0"/>
              </a:srgbClr>
            </a:outerShdw>
          </a:effectLst>
        </p:spPr>
      </p:pic>
      <p:sp>
        <p:nvSpPr>
          <p:cNvPr id="22" name="Google Shape;444;p29">
            <a:extLst>
              <a:ext uri="{FF2B5EF4-FFF2-40B4-BE49-F238E27FC236}">
                <a16:creationId xmlns:a16="http://schemas.microsoft.com/office/drawing/2014/main" id="{E7114E15-889A-42F5-B853-02EB813F3EDD}"/>
              </a:ext>
            </a:extLst>
          </p:cNvPr>
          <p:cNvSpPr txBox="1"/>
          <p:nvPr/>
        </p:nvSpPr>
        <p:spPr>
          <a:xfrm>
            <a:off x="1521350" y="2739600"/>
            <a:ext cx="853705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4. </a:t>
            </a:r>
            <a:r>
              <a:rPr lang="ko-KR" altLang="en-US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문제점</a:t>
            </a: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/ </a:t>
            </a:r>
            <a:r>
              <a:rPr lang="ko-KR" altLang="en-US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해결 </a:t>
            </a:r>
            <a:r>
              <a:rPr lang="en-US" altLang="ko-KR" sz="4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4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얼굴 인식 모델</a:t>
            </a:r>
            <a:endParaRPr sz="4000" dirty="0">
              <a:solidFill>
                <a:schemeClr val="accent4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Google Shape;445;p29">
            <a:extLst>
              <a:ext uri="{FF2B5EF4-FFF2-40B4-BE49-F238E27FC236}">
                <a16:creationId xmlns:a16="http://schemas.microsoft.com/office/drawing/2014/main" id="{09979E3F-6314-4ACC-AE9A-D336B1D653A8}"/>
              </a:ext>
            </a:extLst>
          </p:cNvPr>
          <p:cNvSpPr txBox="1"/>
          <p:nvPr/>
        </p:nvSpPr>
        <p:spPr>
          <a:xfrm>
            <a:off x="2933700" y="1943100"/>
            <a:ext cx="692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www.고픈비노.com</a:t>
            </a:r>
            <a:endParaRPr/>
          </a:p>
        </p:txBody>
      </p:sp>
      <p:sp>
        <p:nvSpPr>
          <p:cNvPr id="27" name="Google Shape;342;p26">
            <a:extLst>
              <a:ext uri="{FF2B5EF4-FFF2-40B4-BE49-F238E27FC236}">
                <a16:creationId xmlns:a16="http://schemas.microsoft.com/office/drawing/2014/main" id="{DCCEBE26-BD60-41D2-95A2-3DEDAEE7763F}"/>
              </a:ext>
            </a:extLst>
          </p:cNvPr>
          <p:cNvSpPr/>
          <p:nvPr/>
        </p:nvSpPr>
        <p:spPr>
          <a:xfrm>
            <a:off x="2002091" y="4535121"/>
            <a:ext cx="4439362" cy="4310149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43;p26">
            <a:extLst>
              <a:ext uri="{FF2B5EF4-FFF2-40B4-BE49-F238E27FC236}">
                <a16:creationId xmlns:a16="http://schemas.microsoft.com/office/drawing/2014/main" id="{47A3A418-2422-4552-B548-2E79C9E83793}"/>
              </a:ext>
            </a:extLst>
          </p:cNvPr>
          <p:cNvSpPr txBox="1"/>
          <p:nvPr/>
        </p:nvSpPr>
        <p:spPr>
          <a:xfrm>
            <a:off x="3964480" y="4632824"/>
            <a:ext cx="2081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CNN</a:t>
            </a:r>
            <a:endParaRPr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Google Shape;344;p26">
            <a:extLst>
              <a:ext uri="{FF2B5EF4-FFF2-40B4-BE49-F238E27FC236}">
                <a16:creationId xmlns:a16="http://schemas.microsoft.com/office/drawing/2014/main" id="{2586F6BF-51C5-458B-A296-B8CBBDBA394F}"/>
              </a:ext>
            </a:extLst>
          </p:cNvPr>
          <p:cNvSpPr/>
          <p:nvPr/>
        </p:nvSpPr>
        <p:spPr>
          <a:xfrm>
            <a:off x="6885433" y="4535122"/>
            <a:ext cx="4438800" cy="4310149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45;p26">
            <a:extLst>
              <a:ext uri="{FF2B5EF4-FFF2-40B4-BE49-F238E27FC236}">
                <a16:creationId xmlns:a16="http://schemas.microsoft.com/office/drawing/2014/main" id="{053F8CD1-C41F-4703-A3FB-37E19FEE5808}"/>
              </a:ext>
            </a:extLst>
          </p:cNvPr>
          <p:cNvSpPr/>
          <p:nvPr/>
        </p:nvSpPr>
        <p:spPr>
          <a:xfrm>
            <a:off x="11838811" y="4527170"/>
            <a:ext cx="4438800" cy="4309200"/>
          </a:xfrm>
          <a:prstGeom prst="roundRect">
            <a:avLst>
              <a:gd name="adj" fmla="val 16667"/>
            </a:avLst>
          </a:prstGeom>
          <a:solidFill>
            <a:srgbClr val="E1E1E1"/>
          </a:solidFill>
          <a:ln w="19050" cmpd="sng">
            <a:solidFill>
              <a:srgbClr val="FF000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347;p26">
            <a:extLst>
              <a:ext uri="{FF2B5EF4-FFF2-40B4-BE49-F238E27FC236}">
                <a16:creationId xmlns:a16="http://schemas.microsoft.com/office/drawing/2014/main" id="{456BB1C1-91A7-438F-9E7C-E376593A73D9}"/>
              </a:ext>
            </a:extLst>
          </p:cNvPr>
          <p:cNvSpPr txBox="1"/>
          <p:nvPr/>
        </p:nvSpPr>
        <p:spPr>
          <a:xfrm>
            <a:off x="8676964" y="4691134"/>
            <a:ext cx="208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/>
                <a:sym typeface="Calibri"/>
              </a:rPr>
              <a:t>YOLOv8</a:t>
            </a:r>
            <a:endParaRPr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Google Shape;349;p26">
            <a:extLst>
              <a:ext uri="{FF2B5EF4-FFF2-40B4-BE49-F238E27FC236}">
                <a16:creationId xmlns:a16="http://schemas.microsoft.com/office/drawing/2014/main" id="{1833B3F5-6F59-404E-B238-685B94AC8955}"/>
              </a:ext>
            </a:extLst>
          </p:cNvPr>
          <p:cNvSpPr txBox="1"/>
          <p:nvPr/>
        </p:nvSpPr>
        <p:spPr>
          <a:xfrm>
            <a:off x="12846137" y="4621450"/>
            <a:ext cx="349451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>
              <a:buClrTx/>
            </a:pPr>
            <a:r>
              <a:rPr lang="en-US" altLang="ko-KR" sz="1800" b="1" kern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 panose="020F0502020204030204" pitchFamily="34" charset="0"/>
              </a:rPr>
              <a:t>InceptionResnetV1</a:t>
            </a:r>
            <a:br>
              <a:rPr lang="en-US" altLang="ko-KR" sz="1800" b="1" kern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1800" b="1" kern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en-US" altLang="ko-KR" sz="1800" b="1" kern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 panose="020F0502020204030204" pitchFamily="34" charset="0"/>
              </a:rPr>
              <a:t>pretrained</a:t>
            </a:r>
            <a:r>
              <a:rPr lang="en-US" altLang="ko-KR" sz="1800" b="1" kern="12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 panose="020F0502020204030204" pitchFamily="34" charset="0"/>
              </a:rPr>
              <a:t>='vggface2')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0F779F-A1CD-4FD4-BBAD-FF7AB21CB7B5}"/>
              </a:ext>
            </a:extLst>
          </p:cNvPr>
          <p:cNvSpPr txBox="1"/>
          <p:nvPr/>
        </p:nvSpPr>
        <p:spPr>
          <a:xfrm>
            <a:off x="2339075" y="3785115"/>
            <a:ext cx="10954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얼굴 인식 성능 낮음 </a:t>
            </a:r>
            <a:r>
              <a:rPr lang="en-US" altLang="ko-KR" sz="2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(CNN, YOLOv8 → </a:t>
            </a:r>
            <a:r>
              <a:rPr lang="en-US" altLang="ko-KR" sz="2400" b="1" dirty="0" err="1">
                <a:solidFill>
                  <a:srgbClr val="1F497D">
                    <a:lumMod val="60000"/>
                    <a:lumOff val="40000"/>
                  </a:srgb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facenet_pytorch</a:t>
            </a:r>
            <a:r>
              <a:rPr lang="en-US" altLang="ko-KR" sz="2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endParaRPr lang="en-US" altLang="ko-KR" sz="2400" b="1" kern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B30D416-ACC7-421A-A529-3D4FA99C1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334" y="5110572"/>
            <a:ext cx="3419952" cy="331516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09D152C-472F-4BB7-AE2D-B1D600A43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139" y="5239164"/>
            <a:ext cx="2931364" cy="3315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6D18ED4-FF09-4B8F-84B3-AA1DCCBA8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0605" y="5348350"/>
            <a:ext cx="3495212" cy="33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52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21" name="Google Shape;443;p29">
            <a:extLst>
              <a:ext uri="{FF2B5EF4-FFF2-40B4-BE49-F238E27FC236}">
                <a16:creationId xmlns:a16="http://schemas.microsoft.com/office/drawing/2014/main" id="{BAFAA428-4973-404C-96BB-7E0351D488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93700"/>
            <a:ext cx="17094198" cy="9486901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0"/>
              </a:srgbClr>
            </a:outerShdw>
          </a:effectLst>
        </p:spPr>
      </p:pic>
      <p:sp>
        <p:nvSpPr>
          <p:cNvPr id="23" name="Google Shape;445;p29">
            <a:extLst>
              <a:ext uri="{FF2B5EF4-FFF2-40B4-BE49-F238E27FC236}">
                <a16:creationId xmlns:a16="http://schemas.microsoft.com/office/drawing/2014/main" id="{09979E3F-6314-4ACC-AE9A-D336B1D653A8}"/>
              </a:ext>
            </a:extLst>
          </p:cNvPr>
          <p:cNvSpPr txBox="1"/>
          <p:nvPr/>
        </p:nvSpPr>
        <p:spPr>
          <a:xfrm>
            <a:off x="2933700" y="1943100"/>
            <a:ext cx="692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www.고픈비노.com</a:t>
            </a:r>
            <a:endParaRPr/>
          </a:p>
        </p:txBody>
      </p:sp>
      <p:sp>
        <p:nvSpPr>
          <p:cNvPr id="19" name="Google Shape;342;p26">
            <a:extLst>
              <a:ext uri="{FF2B5EF4-FFF2-40B4-BE49-F238E27FC236}">
                <a16:creationId xmlns:a16="http://schemas.microsoft.com/office/drawing/2014/main" id="{24B2DC1A-2546-4B25-B17A-563ADDAE46BF}"/>
              </a:ext>
            </a:extLst>
          </p:cNvPr>
          <p:cNvSpPr/>
          <p:nvPr/>
        </p:nvSpPr>
        <p:spPr>
          <a:xfrm>
            <a:off x="1182461" y="3765512"/>
            <a:ext cx="7543315" cy="5291567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5" name="Google Shape;343;p26">
            <a:extLst>
              <a:ext uri="{FF2B5EF4-FFF2-40B4-BE49-F238E27FC236}">
                <a16:creationId xmlns:a16="http://schemas.microsoft.com/office/drawing/2014/main" id="{1ACEC5F1-F264-4E38-9B11-6DD4333922AF}"/>
              </a:ext>
            </a:extLst>
          </p:cNvPr>
          <p:cNvSpPr txBox="1"/>
          <p:nvPr/>
        </p:nvSpPr>
        <p:spPr>
          <a:xfrm>
            <a:off x="2315429" y="4220228"/>
            <a:ext cx="232497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MediaPipe</a:t>
            </a:r>
            <a:endParaRPr sz="32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Google Shape;345;p26">
            <a:extLst>
              <a:ext uri="{FF2B5EF4-FFF2-40B4-BE49-F238E27FC236}">
                <a16:creationId xmlns:a16="http://schemas.microsoft.com/office/drawing/2014/main" id="{54EC8E91-57B8-40EF-AAA1-46D908214CC9}"/>
              </a:ext>
            </a:extLst>
          </p:cNvPr>
          <p:cNvSpPr/>
          <p:nvPr/>
        </p:nvSpPr>
        <p:spPr>
          <a:xfrm>
            <a:off x="9703407" y="3765079"/>
            <a:ext cx="7427393" cy="5292000"/>
          </a:xfrm>
          <a:prstGeom prst="roundRect">
            <a:avLst>
              <a:gd name="adj" fmla="val 16667"/>
            </a:avLst>
          </a:prstGeom>
          <a:solidFill>
            <a:srgbClr val="E1E1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8" name="Google Shape;349;p26">
            <a:extLst>
              <a:ext uri="{FF2B5EF4-FFF2-40B4-BE49-F238E27FC236}">
                <a16:creationId xmlns:a16="http://schemas.microsoft.com/office/drawing/2014/main" id="{37802EF9-4A8B-4A0A-AABB-014B06937B63}"/>
              </a:ext>
            </a:extLst>
          </p:cNvPr>
          <p:cNvSpPr txBox="1"/>
          <p:nvPr/>
        </p:nvSpPr>
        <p:spPr>
          <a:xfrm>
            <a:off x="11143762" y="4220228"/>
            <a:ext cx="39034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>
              <a:buClrTx/>
            </a:pPr>
            <a:r>
              <a:rPr lang="en-US" altLang="ko-KR" sz="3200" b="1" dirty="0" err="1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Calibri" panose="020F0502020204030204" pitchFamily="34" charset="0"/>
              </a:rPr>
              <a:t>OpenVINO</a:t>
            </a:r>
            <a:endParaRPr lang="en-US" altLang="ko-KR" sz="3200" b="1" kern="12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B37C35-9B88-4ABB-89A5-163224C1BE49}"/>
              </a:ext>
            </a:extLst>
          </p:cNvPr>
          <p:cNvSpPr txBox="1"/>
          <p:nvPr/>
        </p:nvSpPr>
        <p:spPr>
          <a:xfrm>
            <a:off x="1397822" y="4874716"/>
            <a:ext cx="74413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Angle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안정적이지 않음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원인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랜드마크 인식의 정확성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소수점 계산 방법 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math.atan2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 </a:t>
            </a:r>
            <a:r>
              <a:rPr lang="ko-KR" altLang="en-US" sz="20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라디언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계산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2D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이미지의 한계 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깊이 정보 상실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사진의 품질 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이미지에 따라 랜드마크 추출 문제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계산 </a:t>
            </a:r>
            <a:r>
              <a:rPr lang="ko-KR" altLang="en-US" sz="20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로직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감도 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눈 사이의 거리가 조금만 달라져도 계산 각도가 크게 변함 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914400" lvl="1" indent="-457200">
              <a:buAutoNum type="arabicPeriod"/>
            </a:pPr>
            <a:endParaRPr lang="en-US" altLang="ko-KR" sz="2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4336B73-4923-4C62-BB69-179F9DCE72E3}"/>
              </a:ext>
            </a:extLst>
          </p:cNvPr>
          <p:cNvGrpSpPr/>
          <p:nvPr/>
        </p:nvGrpSpPr>
        <p:grpSpPr>
          <a:xfrm>
            <a:off x="6400800" y="3788142"/>
            <a:ext cx="2324977" cy="2345957"/>
            <a:chOff x="1891753" y="3929137"/>
            <a:chExt cx="2906493" cy="336462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E7CFA03-6F12-47B2-A425-284653683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1753" y="3929137"/>
              <a:ext cx="2906493" cy="3364623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DE008CD-0E46-4DC5-A395-88493264EA54}"/>
                </a:ext>
              </a:extLst>
            </p:cNvPr>
            <p:cNvSpPr/>
            <p:nvPr/>
          </p:nvSpPr>
          <p:spPr>
            <a:xfrm>
              <a:off x="3810000" y="5233949"/>
              <a:ext cx="152400" cy="1381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E2AF7E3-8A6F-403C-8EF6-83561E77A477}"/>
                </a:ext>
              </a:extLst>
            </p:cNvPr>
            <p:cNvSpPr/>
            <p:nvPr/>
          </p:nvSpPr>
          <p:spPr>
            <a:xfrm>
              <a:off x="3276600" y="5905500"/>
              <a:ext cx="152400" cy="1381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BA6D871-B412-4F2E-99EF-704C4BCF5CB6}"/>
                </a:ext>
              </a:extLst>
            </p:cNvPr>
            <p:cNvSpPr/>
            <p:nvPr/>
          </p:nvSpPr>
          <p:spPr>
            <a:xfrm>
              <a:off x="2895600" y="5233949"/>
              <a:ext cx="152400" cy="1381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8ECD133-D672-49F6-8056-9EAA1B902794}"/>
                </a:ext>
              </a:extLst>
            </p:cNvPr>
            <p:cNvSpPr/>
            <p:nvPr/>
          </p:nvSpPr>
          <p:spPr>
            <a:xfrm>
              <a:off x="3581400" y="5233949"/>
              <a:ext cx="152400" cy="1381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2D5FDA1-D645-4C5C-989D-AB83A5FE931C}"/>
                </a:ext>
              </a:extLst>
            </p:cNvPr>
            <p:cNvSpPr/>
            <p:nvPr/>
          </p:nvSpPr>
          <p:spPr>
            <a:xfrm>
              <a:off x="2667000" y="5219700"/>
              <a:ext cx="152400" cy="13815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6" name="Google Shape;381;p27">
            <a:extLst>
              <a:ext uri="{FF2B5EF4-FFF2-40B4-BE49-F238E27FC236}">
                <a16:creationId xmlns:a16="http://schemas.microsoft.com/office/drawing/2014/main" id="{2DDA2903-1E35-448C-B6B3-D4D3FCF2A778}"/>
              </a:ext>
            </a:extLst>
          </p:cNvPr>
          <p:cNvSpPr/>
          <p:nvPr/>
        </p:nvSpPr>
        <p:spPr>
          <a:xfrm>
            <a:off x="8725776" y="5500355"/>
            <a:ext cx="977630" cy="14598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7B0B560-DFC6-4655-A945-8510F738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0200" y="3764790"/>
            <a:ext cx="2314800" cy="240281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430056A-27AE-42EF-8C8A-07A934D0084D}"/>
              </a:ext>
            </a:extLst>
          </p:cNvPr>
          <p:cNvSpPr txBox="1"/>
          <p:nvPr/>
        </p:nvSpPr>
        <p:spPr>
          <a:xfrm>
            <a:off x="9932222" y="4874716"/>
            <a:ext cx="74413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head-pose-estimation-adas-0001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Head pose estimation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위해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학습된 </a:t>
            </a:r>
            <a:r>
              <a:rPr lang="ko-KR" altLang="en-US" sz="20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딥러닝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모델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Output: 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- Yaw (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머리의 좌우 회전 각도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- Pitch (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상하 회전 각도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- Roll (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좌우 기울임 각도</a:t>
            </a: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  <p:sp>
        <p:nvSpPr>
          <p:cNvPr id="51" name="Google Shape;444;p29">
            <a:extLst>
              <a:ext uri="{FF2B5EF4-FFF2-40B4-BE49-F238E27FC236}">
                <a16:creationId xmlns:a16="http://schemas.microsoft.com/office/drawing/2014/main" id="{E41A4EC1-8607-4F62-BE5A-65735CC1A7A7}"/>
              </a:ext>
            </a:extLst>
          </p:cNvPr>
          <p:cNvSpPr txBox="1"/>
          <p:nvPr/>
        </p:nvSpPr>
        <p:spPr>
          <a:xfrm>
            <a:off x="1521350" y="2739600"/>
            <a:ext cx="853705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4. </a:t>
            </a:r>
            <a:r>
              <a:rPr lang="ko-KR" altLang="en-US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문제점</a:t>
            </a: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 / </a:t>
            </a:r>
            <a:r>
              <a:rPr lang="ko-KR" altLang="en-US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해결 </a:t>
            </a:r>
            <a:r>
              <a:rPr lang="en-US" altLang="ko-KR" sz="4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4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얼굴 각도 추정 </a:t>
            </a:r>
            <a:endParaRPr sz="4000" dirty="0">
              <a:solidFill>
                <a:schemeClr val="accent4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38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pic>
        <p:nvPicPr>
          <p:cNvPr id="14" name="Google Shape;456;p30">
            <a:extLst>
              <a:ext uri="{FF2B5EF4-FFF2-40B4-BE49-F238E27FC236}">
                <a16:creationId xmlns:a16="http://schemas.microsoft.com/office/drawing/2014/main" id="{30A3CEDF-1D43-4E88-8A42-40F16DE806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900" y="393700"/>
            <a:ext cx="17094200" cy="9486900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4"/>
              </a:srgbClr>
            </a:outerShdw>
          </a:effectLst>
        </p:spPr>
      </p:pic>
      <p:sp>
        <p:nvSpPr>
          <p:cNvPr id="15" name="Google Shape;457;p30">
            <a:extLst>
              <a:ext uri="{FF2B5EF4-FFF2-40B4-BE49-F238E27FC236}">
                <a16:creationId xmlns:a16="http://schemas.microsoft.com/office/drawing/2014/main" id="{42D8932D-34F8-4654-A682-CF7B1E09E151}"/>
              </a:ext>
            </a:extLst>
          </p:cNvPr>
          <p:cNvSpPr txBox="1"/>
          <p:nvPr/>
        </p:nvSpPr>
        <p:spPr>
          <a:xfrm>
            <a:off x="1521339" y="2739596"/>
            <a:ext cx="495520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5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. </a:t>
            </a: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Flow chart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Google Shape;458;p30">
            <a:extLst>
              <a:ext uri="{FF2B5EF4-FFF2-40B4-BE49-F238E27FC236}">
                <a16:creationId xmlns:a16="http://schemas.microsoft.com/office/drawing/2014/main" id="{A66AEAD7-8C4E-45A6-9BD7-0AC11D3E219A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www.고픈비노.com</a:t>
            </a:r>
            <a:endParaRPr/>
          </a:p>
        </p:txBody>
      </p:sp>
      <p:pic>
        <p:nvPicPr>
          <p:cNvPr id="17" name="Google Shape;460;p30">
            <a:extLst>
              <a:ext uri="{FF2B5EF4-FFF2-40B4-BE49-F238E27FC236}">
                <a16:creationId xmlns:a16="http://schemas.microsoft.com/office/drawing/2014/main" id="{5D08F50D-95A2-46D7-9D37-7168E992DC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0" y="2728237"/>
            <a:ext cx="10436073" cy="6583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80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937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A932E181-E3A9-434C-B676-8B4CB242F071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.com</a:t>
            </a:r>
          </a:p>
        </p:txBody>
      </p:sp>
      <p:sp>
        <p:nvSpPr>
          <p:cNvPr id="12" name="Google Shape;292;p23">
            <a:extLst>
              <a:ext uri="{FF2B5EF4-FFF2-40B4-BE49-F238E27FC236}">
                <a16:creationId xmlns:a16="http://schemas.microsoft.com/office/drawing/2014/main" id="{435DDE1A-8758-49F2-AC65-484DFE67CD73}"/>
              </a:ext>
            </a:extLst>
          </p:cNvPr>
          <p:cNvSpPr txBox="1"/>
          <p:nvPr/>
        </p:nvSpPr>
        <p:spPr>
          <a:xfrm>
            <a:off x="1521348" y="2739600"/>
            <a:ext cx="1097545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5</a:t>
            </a:r>
            <a:r>
              <a:rPr lang="ko-KR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. </a:t>
            </a:r>
            <a:r>
              <a:rPr lang="ko-KR" altLang="en-US" sz="4800" b="1" dirty="0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프로젝트 </a:t>
            </a:r>
            <a:r>
              <a:rPr lang="ko-KR" altLang="en-US" sz="4800" b="1" dirty="0" err="1">
                <a:solidFill>
                  <a:srgbClr val="538CD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아키텍쳐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Google Shape;294;p23">
            <a:extLst>
              <a:ext uri="{FF2B5EF4-FFF2-40B4-BE49-F238E27FC236}">
                <a16:creationId xmlns:a16="http://schemas.microsoft.com/office/drawing/2014/main" id="{667CD691-735A-4142-99D5-761D418BA4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3541981"/>
            <a:ext cx="11772900" cy="561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37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810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C6D2CF4-2BA4-8CD0-5F98-A04011707A05}"/>
              </a:ext>
            </a:extLst>
          </p:cNvPr>
          <p:cNvSpPr txBox="1"/>
          <p:nvPr/>
        </p:nvSpPr>
        <p:spPr>
          <a:xfrm>
            <a:off x="5702102" y="3196098"/>
            <a:ext cx="65421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 및 개선 방향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672971E7-BAB3-4CC8-8BE0-466C28B280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13058467" y="3771900"/>
            <a:ext cx="3048000" cy="2743200"/>
          </a:xfrm>
          <a:prstGeom prst="rect">
            <a:avLst/>
          </a:prstGeom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99AB272D-A1D6-4FA2-81C2-02EFED9ACD4C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B8F0BB-2718-4BDC-B983-0C3B94C4A735}"/>
              </a:ext>
            </a:extLst>
          </p:cNvPr>
          <p:cNvSpPr txBox="1"/>
          <p:nvPr/>
        </p:nvSpPr>
        <p:spPr>
          <a:xfrm>
            <a:off x="5505515" y="7222530"/>
            <a:ext cx="2015547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영상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3" name="Picture 10">
            <a:extLst>
              <a:ext uri="{FF2B5EF4-FFF2-40B4-BE49-F238E27FC236}">
                <a16:creationId xmlns:a16="http://schemas.microsoft.com/office/drawing/2014/main" id="{919A9CE0-0FCE-42F5-828F-91B2982F2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213841" y="6302628"/>
            <a:ext cx="1920623" cy="71799"/>
          </a:xfrm>
          <a:prstGeom prst="rect">
            <a:avLst/>
          </a:prstGeom>
        </p:spPr>
      </p:pic>
      <p:pic>
        <p:nvPicPr>
          <p:cNvPr id="34" name="Picture 11">
            <a:extLst>
              <a:ext uri="{FF2B5EF4-FFF2-40B4-BE49-F238E27FC236}">
                <a16:creationId xmlns:a16="http://schemas.microsoft.com/office/drawing/2014/main" id="{4377DBFD-3536-42F1-B239-0D4A8FC82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370435" y="6302628"/>
            <a:ext cx="1920623" cy="71799"/>
          </a:xfrm>
          <a:prstGeom prst="rect">
            <a:avLst/>
          </a:prstGeom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12399136-DE73-4B08-BAF4-B4FAFC64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219588" y="6302628"/>
            <a:ext cx="1920623" cy="71799"/>
          </a:xfrm>
          <a:prstGeom prst="rect">
            <a:avLst/>
          </a:prstGeom>
        </p:spPr>
      </p:pic>
      <p:pic>
        <p:nvPicPr>
          <p:cNvPr id="36" name="Picture 13">
            <a:extLst>
              <a:ext uri="{FF2B5EF4-FFF2-40B4-BE49-F238E27FC236}">
                <a16:creationId xmlns:a16="http://schemas.microsoft.com/office/drawing/2014/main" id="{BF3CC608-622D-4B5D-94FD-474A6401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900" y="5997270"/>
            <a:ext cx="7197872" cy="89749"/>
          </a:xfrm>
          <a:prstGeom prst="rect">
            <a:avLst/>
          </a:prstGeom>
        </p:spPr>
      </p:pic>
      <p:pic>
        <p:nvPicPr>
          <p:cNvPr id="38" name="Picture 14">
            <a:extLst>
              <a:ext uri="{FF2B5EF4-FFF2-40B4-BE49-F238E27FC236}">
                <a16:creationId xmlns:a16="http://schemas.microsoft.com/office/drawing/2014/main" id="{15C9E0BA-18D7-4819-97F7-461C13214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330" y="5066385"/>
            <a:ext cx="1739833" cy="1739833"/>
          </a:xfrm>
          <a:prstGeom prst="rect">
            <a:avLst/>
          </a:prstGeom>
        </p:spPr>
      </p:pic>
      <p:pic>
        <p:nvPicPr>
          <p:cNvPr id="39" name="Picture 15">
            <a:extLst>
              <a:ext uri="{FF2B5EF4-FFF2-40B4-BE49-F238E27FC236}">
                <a16:creationId xmlns:a16="http://schemas.microsoft.com/office/drawing/2014/main" id="{9D8EFDCB-738C-49FC-96CA-AA17CE39D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7730" y="5066385"/>
            <a:ext cx="1739833" cy="1739833"/>
          </a:xfrm>
          <a:prstGeom prst="rect">
            <a:avLst/>
          </a:prstGeom>
        </p:spPr>
      </p:pic>
      <p:sp>
        <p:nvSpPr>
          <p:cNvPr id="41" name="TextBox 16">
            <a:extLst>
              <a:ext uri="{FF2B5EF4-FFF2-40B4-BE49-F238E27FC236}">
                <a16:creationId xmlns:a16="http://schemas.microsoft.com/office/drawing/2014/main" id="{FC3D6BA5-1CA4-47FD-A48D-E21C72DF38AE}"/>
              </a:ext>
            </a:extLst>
          </p:cNvPr>
          <p:cNvSpPr txBox="1"/>
          <p:nvPr/>
        </p:nvSpPr>
        <p:spPr>
          <a:xfrm>
            <a:off x="5726775" y="5689838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88DAFFAA-571F-40F7-8D95-1F6329EC28AB}"/>
              </a:ext>
            </a:extLst>
          </p:cNvPr>
          <p:cNvSpPr txBox="1"/>
          <p:nvPr/>
        </p:nvSpPr>
        <p:spPr>
          <a:xfrm>
            <a:off x="11594175" y="5689838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+mn-ea"/>
              </a:rPr>
              <a:t>3</a:t>
            </a:r>
          </a:p>
        </p:txBody>
      </p:sp>
      <p:pic>
        <p:nvPicPr>
          <p:cNvPr id="43" name="Picture 19">
            <a:extLst>
              <a:ext uri="{FF2B5EF4-FFF2-40B4-BE49-F238E27FC236}">
                <a16:creationId xmlns:a16="http://schemas.microsoft.com/office/drawing/2014/main" id="{05F042A7-C380-46A3-82FF-4BE7B497D3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0184" y="5799821"/>
            <a:ext cx="484645" cy="484645"/>
          </a:xfrm>
          <a:prstGeom prst="rect">
            <a:avLst/>
          </a:prstGeom>
        </p:spPr>
      </p:pic>
      <p:pic>
        <p:nvPicPr>
          <p:cNvPr id="44" name="Picture 20">
            <a:extLst>
              <a:ext uri="{FF2B5EF4-FFF2-40B4-BE49-F238E27FC236}">
                <a16:creationId xmlns:a16="http://schemas.microsoft.com/office/drawing/2014/main" id="{CCBB7506-527F-4E8F-9FE6-683B0550F0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2862" y="5777109"/>
            <a:ext cx="484645" cy="4846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1803C7-31EB-41F9-8C3B-401504BE59A3}"/>
              </a:ext>
            </a:extLst>
          </p:cNvPr>
          <p:cNvSpPr txBox="1"/>
          <p:nvPr/>
        </p:nvSpPr>
        <p:spPr>
          <a:xfrm>
            <a:off x="7596846" y="5899418"/>
            <a:ext cx="430795" cy="2552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i="0" u="none" strike="noStrike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</p:txBody>
      </p:sp>
      <p:pic>
        <p:nvPicPr>
          <p:cNvPr id="46" name="Picture 23">
            <a:extLst>
              <a:ext uri="{FF2B5EF4-FFF2-40B4-BE49-F238E27FC236}">
                <a16:creationId xmlns:a16="http://schemas.microsoft.com/office/drawing/2014/main" id="{C5534463-1414-4176-90E9-29F044B9EC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8630" y="5066385"/>
            <a:ext cx="1739833" cy="1739833"/>
          </a:xfrm>
          <a:prstGeom prst="rect">
            <a:avLst/>
          </a:prstGeom>
        </p:spPr>
      </p:pic>
      <p:sp>
        <p:nvSpPr>
          <p:cNvPr id="47" name="TextBox 24">
            <a:extLst>
              <a:ext uri="{FF2B5EF4-FFF2-40B4-BE49-F238E27FC236}">
                <a16:creationId xmlns:a16="http://schemas.microsoft.com/office/drawing/2014/main" id="{D13A0F73-A2E5-4C9D-9409-CA2C40648882}"/>
              </a:ext>
            </a:extLst>
          </p:cNvPr>
          <p:cNvSpPr txBox="1"/>
          <p:nvPr/>
        </p:nvSpPr>
        <p:spPr>
          <a:xfrm>
            <a:off x="8610600" y="5689838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+mn-ea"/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5012C3-699C-469E-932D-007C91507FF7}"/>
              </a:ext>
            </a:extLst>
          </p:cNvPr>
          <p:cNvSpPr txBox="1"/>
          <p:nvPr/>
        </p:nvSpPr>
        <p:spPr>
          <a:xfrm>
            <a:off x="8610600" y="7228580"/>
            <a:ext cx="2015547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3200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개선점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848287-5063-44AA-8114-5B2B85AAD9BF}"/>
              </a:ext>
            </a:extLst>
          </p:cNvPr>
          <p:cNvSpPr txBox="1"/>
          <p:nvPr/>
        </p:nvSpPr>
        <p:spPr>
          <a:xfrm>
            <a:off x="11471009" y="7213523"/>
            <a:ext cx="2015547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3200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발전방안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9DF4EF-B56C-4B7A-A9E7-E92A6B162A2D}"/>
              </a:ext>
            </a:extLst>
          </p:cNvPr>
          <p:cNvSpPr txBox="1"/>
          <p:nvPr/>
        </p:nvSpPr>
        <p:spPr>
          <a:xfrm>
            <a:off x="10519786" y="5891825"/>
            <a:ext cx="430795" cy="2552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i="0" u="none" strike="noStrike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9104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937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8" name="TextBox 13">
            <a:extLst>
              <a:ext uri="{FF2B5EF4-FFF2-40B4-BE49-F238E27FC236}">
                <a16:creationId xmlns:a16="http://schemas.microsoft.com/office/drawing/2014/main" id="{3B7803EC-F2C0-4FEE-BD70-BFA00933F71E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.com</a:t>
            </a:r>
          </a:p>
        </p:txBody>
      </p:sp>
      <p:pic>
        <p:nvPicPr>
          <p:cNvPr id="3" name="모모 시연 영상 ver0.1">
            <a:hlinkClick r:id="" action="ppaction://media"/>
            <a:extLst>
              <a:ext uri="{FF2B5EF4-FFF2-40B4-BE49-F238E27FC236}">
                <a16:creationId xmlns:a16="http://schemas.microsoft.com/office/drawing/2014/main" id="{8F8BFE49-4B9C-4A74-A9E7-86893E053D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3700" y="2561360"/>
            <a:ext cx="12265539" cy="68502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058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28CEF89E-E5FF-4212-A33C-51593ED1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937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8729A35-CB68-414E-8349-BB22A7895DB5}"/>
              </a:ext>
            </a:extLst>
          </p:cNvPr>
          <p:cNvSpPr txBox="1"/>
          <p:nvPr/>
        </p:nvSpPr>
        <p:spPr>
          <a:xfrm>
            <a:off x="1521339" y="2739596"/>
            <a:ext cx="5668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개선점 및 해결방안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753205F2-B145-4BB9-927C-B26096A7724E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.com</a:t>
            </a:r>
          </a:p>
        </p:txBody>
      </p:sp>
      <p:pic>
        <p:nvPicPr>
          <p:cNvPr id="116" name="Picture 7">
            <a:extLst>
              <a:ext uri="{FF2B5EF4-FFF2-40B4-BE49-F238E27FC236}">
                <a16:creationId xmlns:a16="http://schemas.microsoft.com/office/drawing/2014/main" id="{B174C78C-8BCF-4268-9178-771ABD34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4305300"/>
            <a:ext cx="4953000" cy="2057400"/>
          </a:xfrm>
          <a:prstGeom prst="rect">
            <a:avLst/>
          </a:prstGeom>
          <a:effectLst>
            <a:outerShdw blurRad="10486" dir="2700000">
              <a:srgbClr val="C2C2C2">
                <a:alpha val="18000"/>
              </a:srgbClr>
            </a:outerShdw>
          </a:effectLst>
        </p:spPr>
      </p:pic>
      <p:pic>
        <p:nvPicPr>
          <p:cNvPr id="117" name="Picture 8">
            <a:extLst>
              <a:ext uri="{FF2B5EF4-FFF2-40B4-BE49-F238E27FC236}">
                <a16:creationId xmlns:a16="http://schemas.microsoft.com/office/drawing/2014/main" id="{0D3BE1E5-8204-41F1-83F4-D86EAE54A5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924300" y="5016500"/>
            <a:ext cx="4673600" cy="12700"/>
          </a:xfrm>
          <a:prstGeom prst="rect">
            <a:avLst/>
          </a:prstGeom>
        </p:spPr>
      </p:pic>
      <p:sp>
        <p:nvSpPr>
          <p:cNvPr id="118" name="TextBox 9">
            <a:extLst>
              <a:ext uri="{FF2B5EF4-FFF2-40B4-BE49-F238E27FC236}">
                <a16:creationId xmlns:a16="http://schemas.microsoft.com/office/drawing/2014/main" id="{C59724CC-3A7D-4E8B-BAD0-1C3C7B5C1DA4}"/>
              </a:ext>
            </a:extLst>
          </p:cNvPr>
          <p:cNvSpPr txBox="1"/>
          <p:nvPr/>
        </p:nvSpPr>
        <p:spPr>
          <a:xfrm>
            <a:off x="4470400" y="5134768"/>
            <a:ext cx="4103687" cy="7762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캐드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툴 등을 이용해 안정적이면서 효율적인 구조를 설계하면 해결 가능할 것이라 생각합니다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sz="1600" b="0" i="0" u="none" strike="noStrike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9" name="TextBox 10">
            <a:extLst>
              <a:ext uri="{FF2B5EF4-FFF2-40B4-BE49-F238E27FC236}">
                <a16:creationId xmlns:a16="http://schemas.microsoft.com/office/drawing/2014/main" id="{09D98534-EB88-41DD-B62E-BC6EBDF50B01}"/>
              </a:ext>
            </a:extLst>
          </p:cNvPr>
          <p:cNvSpPr txBox="1"/>
          <p:nvPr/>
        </p:nvSpPr>
        <p:spPr>
          <a:xfrm>
            <a:off x="4152900" y="4494212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2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</a:t>
            </a:r>
          </a:p>
        </p:txBody>
      </p:sp>
      <p:sp>
        <p:nvSpPr>
          <p:cNvPr id="120" name="TextBox 11">
            <a:extLst>
              <a:ext uri="{FF2B5EF4-FFF2-40B4-BE49-F238E27FC236}">
                <a16:creationId xmlns:a16="http://schemas.microsoft.com/office/drawing/2014/main" id="{A1B5113D-531F-4664-84FC-AEB7228CCF9F}"/>
              </a:ext>
            </a:extLst>
          </p:cNvPr>
          <p:cNvSpPr txBox="1"/>
          <p:nvPr/>
        </p:nvSpPr>
        <p:spPr>
          <a:xfrm>
            <a:off x="4189412" y="5219700"/>
            <a:ext cx="53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200" dirty="0">
                <a:solidFill>
                  <a:srgbClr val="556B7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</a:p>
        </p:txBody>
      </p:sp>
      <p:sp>
        <p:nvSpPr>
          <p:cNvPr id="121" name="TextBox 12">
            <a:extLst>
              <a:ext uri="{FF2B5EF4-FFF2-40B4-BE49-F238E27FC236}">
                <a16:creationId xmlns:a16="http://schemas.microsoft.com/office/drawing/2014/main" id="{28E9BAF6-E1CA-4EE1-82B0-D6DEA86EB2CA}"/>
              </a:ext>
            </a:extLst>
          </p:cNvPr>
          <p:cNvSpPr txBox="1"/>
          <p:nvPr/>
        </p:nvSpPr>
        <p:spPr>
          <a:xfrm>
            <a:off x="4470400" y="4445000"/>
            <a:ext cx="4203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3630"/>
              </a:lnSpc>
            </a:pPr>
            <a:r>
              <a:rPr lang="ko-KR" altLang="en-US" sz="1800" b="0" i="0" u="none" strike="noStrike" spc="-100" dirty="0">
                <a:solidFill>
                  <a:schemeClr val="accent4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제품의 크기가 비효율적으로 큽니다</a:t>
            </a:r>
            <a:r>
              <a:rPr lang="en-US" altLang="ko-KR" sz="1800" b="0" i="0" u="none" strike="noStrike" spc="-100" dirty="0">
                <a:solidFill>
                  <a:schemeClr val="accent4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sz="1800" b="0" i="0" u="none" strike="noStrike" spc="-100" dirty="0">
              <a:solidFill>
                <a:schemeClr val="accent4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2" name="Picture 13">
            <a:extLst>
              <a:ext uri="{FF2B5EF4-FFF2-40B4-BE49-F238E27FC236}">
                <a16:creationId xmlns:a16="http://schemas.microsoft.com/office/drawing/2014/main" id="{6D315A0D-3FF8-41BB-A4A2-FC3CAC46A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6477000"/>
            <a:ext cx="4953000" cy="2120900"/>
          </a:xfrm>
          <a:prstGeom prst="rect">
            <a:avLst/>
          </a:prstGeom>
          <a:effectLst>
            <a:outerShdw blurRad="11259" dir="2700000">
              <a:srgbClr val="C2C2C2">
                <a:alpha val="18000"/>
              </a:srgbClr>
            </a:outerShdw>
          </a:effectLst>
        </p:spPr>
      </p:pic>
      <p:pic>
        <p:nvPicPr>
          <p:cNvPr id="123" name="Picture 14">
            <a:extLst>
              <a:ext uri="{FF2B5EF4-FFF2-40B4-BE49-F238E27FC236}">
                <a16:creationId xmlns:a16="http://schemas.microsoft.com/office/drawing/2014/main" id="{9473BA65-2330-4B7C-A8A4-C6E9098444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949700" y="7289800"/>
            <a:ext cx="4673600" cy="12700"/>
          </a:xfrm>
          <a:prstGeom prst="rect">
            <a:avLst/>
          </a:prstGeom>
        </p:spPr>
      </p:pic>
      <p:sp>
        <p:nvSpPr>
          <p:cNvPr id="124" name="TextBox 16">
            <a:extLst>
              <a:ext uri="{FF2B5EF4-FFF2-40B4-BE49-F238E27FC236}">
                <a16:creationId xmlns:a16="http://schemas.microsoft.com/office/drawing/2014/main" id="{B5A1B5BE-5D48-44B3-B5AF-2868CA7F2E17}"/>
              </a:ext>
            </a:extLst>
          </p:cNvPr>
          <p:cNvSpPr txBox="1"/>
          <p:nvPr/>
        </p:nvSpPr>
        <p:spPr>
          <a:xfrm>
            <a:off x="4271962" y="67056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2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</a:t>
            </a:r>
          </a:p>
        </p:txBody>
      </p:sp>
      <p:sp>
        <p:nvSpPr>
          <p:cNvPr id="125" name="TextBox 17">
            <a:extLst>
              <a:ext uri="{FF2B5EF4-FFF2-40B4-BE49-F238E27FC236}">
                <a16:creationId xmlns:a16="http://schemas.microsoft.com/office/drawing/2014/main" id="{4DFF8F47-286A-4D56-98E9-7023BD204804}"/>
              </a:ext>
            </a:extLst>
          </p:cNvPr>
          <p:cNvSpPr txBox="1"/>
          <p:nvPr/>
        </p:nvSpPr>
        <p:spPr>
          <a:xfrm>
            <a:off x="4271962" y="7366000"/>
            <a:ext cx="53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200" dirty="0">
                <a:solidFill>
                  <a:srgbClr val="556B7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</a:p>
        </p:txBody>
      </p:sp>
      <p:sp>
        <p:nvSpPr>
          <p:cNvPr id="126" name="TextBox 18">
            <a:extLst>
              <a:ext uri="{FF2B5EF4-FFF2-40B4-BE49-F238E27FC236}">
                <a16:creationId xmlns:a16="http://schemas.microsoft.com/office/drawing/2014/main" id="{06C8E7DD-A4A5-406D-B7C0-A6AC300D3484}"/>
              </a:ext>
            </a:extLst>
          </p:cNvPr>
          <p:cNvSpPr txBox="1"/>
          <p:nvPr/>
        </p:nvSpPr>
        <p:spPr>
          <a:xfrm>
            <a:off x="4589462" y="6731000"/>
            <a:ext cx="4084638" cy="2698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3630"/>
              </a:lnSpc>
            </a:pPr>
            <a:r>
              <a:rPr lang="ko-KR" altLang="en-US" spc="-100" dirty="0">
                <a:solidFill>
                  <a:schemeClr val="accent4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모니터의 이동이 불안정합니다</a:t>
            </a:r>
            <a:r>
              <a:rPr lang="en-US" altLang="ko-KR" spc="-100" dirty="0">
                <a:solidFill>
                  <a:schemeClr val="accent4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27" name="TextBox 33">
            <a:extLst>
              <a:ext uri="{FF2B5EF4-FFF2-40B4-BE49-F238E27FC236}">
                <a16:creationId xmlns:a16="http://schemas.microsoft.com/office/drawing/2014/main" id="{37D06252-F5E4-49A7-B893-4D6476BC3DA7}"/>
              </a:ext>
            </a:extLst>
          </p:cNvPr>
          <p:cNvSpPr txBox="1"/>
          <p:nvPr/>
        </p:nvSpPr>
        <p:spPr>
          <a:xfrm>
            <a:off x="4570412" y="6973093"/>
            <a:ext cx="4316413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5210"/>
              </a:lnSpc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불안정한 움직임은 도르래 형식에서 비롯된 것으로 </a:t>
            </a:r>
            <a:r>
              <a:rPr lang="ko-KR" altLang="en-US" sz="1600" i="0" u="none" strike="noStrike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이를 리니어 모터로 교체하면 해결 될 것이라고 생각합니다</a:t>
            </a:r>
            <a:r>
              <a:rPr lang="en-US" altLang="ko-KR" sz="1600" i="0" u="none" strike="noStrike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sz="1600" i="0" u="none" strike="noStrike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8" name="Picture 7">
            <a:extLst>
              <a:ext uri="{FF2B5EF4-FFF2-40B4-BE49-F238E27FC236}">
                <a16:creationId xmlns:a16="http://schemas.microsoft.com/office/drawing/2014/main" id="{CB00A8FA-B231-4CA0-A3C6-BEC3164D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4305300"/>
            <a:ext cx="4953000" cy="2057400"/>
          </a:xfrm>
          <a:prstGeom prst="rect">
            <a:avLst/>
          </a:prstGeom>
          <a:effectLst>
            <a:outerShdw blurRad="10486" dir="2700000">
              <a:srgbClr val="C2C2C2">
                <a:alpha val="18000"/>
              </a:srgbClr>
            </a:outerShdw>
          </a:effectLst>
        </p:spPr>
      </p:pic>
      <p:pic>
        <p:nvPicPr>
          <p:cNvPr id="129" name="Picture 8">
            <a:extLst>
              <a:ext uri="{FF2B5EF4-FFF2-40B4-BE49-F238E27FC236}">
                <a16:creationId xmlns:a16="http://schemas.microsoft.com/office/drawing/2014/main" id="{99B9B86E-07EE-42BD-80BF-A60B45394D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172700" y="5016500"/>
            <a:ext cx="4673600" cy="12700"/>
          </a:xfrm>
          <a:prstGeom prst="rect">
            <a:avLst/>
          </a:prstGeom>
        </p:spPr>
      </p:pic>
      <p:sp>
        <p:nvSpPr>
          <p:cNvPr id="130" name="TextBox 9">
            <a:extLst>
              <a:ext uri="{FF2B5EF4-FFF2-40B4-BE49-F238E27FC236}">
                <a16:creationId xmlns:a16="http://schemas.microsoft.com/office/drawing/2014/main" id="{1B16911F-819F-4A16-A41F-1A6DFB939CEB}"/>
              </a:ext>
            </a:extLst>
          </p:cNvPr>
          <p:cNvSpPr txBox="1"/>
          <p:nvPr/>
        </p:nvSpPr>
        <p:spPr>
          <a:xfrm>
            <a:off x="10730706" y="5301456"/>
            <a:ext cx="4521200" cy="7762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 코드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딥러닝 연산 코드 등 각각의 영역을 적절히 분할하여 멀티 스레드를  적용하거나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lvl="0" algn="l">
              <a:lnSpc>
                <a:spcPct val="149400"/>
              </a:lnSpc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모듈화를 적용하면 해결 될 것이라 생각합니다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sz="1600" b="0" i="0" u="none" strike="noStrike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1" name="TextBox 10">
            <a:extLst>
              <a:ext uri="{FF2B5EF4-FFF2-40B4-BE49-F238E27FC236}">
                <a16:creationId xmlns:a16="http://schemas.microsoft.com/office/drawing/2014/main" id="{1178225C-743D-4770-BE19-1E7C01ED0AFB}"/>
              </a:ext>
            </a:extLst>
          </p:cNvPr>
          <p:cNvSpPr txBox="1"/>
          <p:nvPr/>
        </p:nvSpPr>
        <p:spPr>
          <a:xfrm>
            <a:off x="10401300" y="4494212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2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</a:t>
            </a:r>
          </a:p>
        </p:txBody>
      </p:sp>
      <p:sp>
        <p:nvSpPr>
          <p:cNvPr id="132" name="TextBox 11">
            <a:extLst>
              <a:ext uri="{FF2B5EF4-FFF2-40B4-BE49-F238E27FC236}">
                <a16:creationId xmlns:a16="http://schemas.microsoft.com/office/drawing/2014/main" id="{4F69CA1B-5F8E-4D8C-AC93-83317D0E119A}"/>
              </a:ext>
            </a:extLst>
          </p:cNvPr>
          <p:cNvSpPr txBox="1"/>
          <p:nvPr/>
        </p:nvSpPr>
        <p:spPr>
          <a:xfrm>
            <a:off x="10421937" y="5214973"/>
            <a:ext cx="53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200" dirty="0">
                <a:solidFill>
                  <a:srgbClr val="556B7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</a:p>
        </p:txBody>
      </p:sp>
      <p:sp>
        <p:nvSpPr>
          <p:cNvPr id="133" name="TextBox 12">
            <a:extLst>
              <a:ext uri="{FF2B5EF4-FFF2-40B4-BE49-F238E27FC236}">
                <a16:creationId xmlns:a16="http://schemas.microsoft.com/office/drawing/2014/main" id="{0B9E5841-3A88-4AA5-B179-73E71F42D9D6}"/>
              </a:ext>
            </a:extLst>
          </p:cNvPr>
          <p:cNvSpPr txBox="1"/>
          <p:nvPr/>
        </p:nvSpPr>
        <p:spPr>
          <a:xfrm>
            <a:off x="10671968" y="4396740"/>
            <a:ext cx="4416425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3630"/>
              </a:lnSpc>
            </a:pPr>
            <a:r>
              <a:rPr lang="ko-KR" altLang="en-US" sz="1800" b="0" i="0" u="none" strike="noStrike" spc="-100" dirty="0">
                <a:solidFill>
                  <a:schemeClr val="accent4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프레임 저하 등 코드 최적화가 부족합니다</a:t>
            </a:r>
            <a:r>
              <a:rPr lang="en-US" altLang="ko-KR" sz="1800" b="0" i="0" u="none" strike="noStrike" spc="-100" dirty="0">
                <a:solidFill>
                  <a:schemeClr val="accent4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sz="1800" b="0" i="0" u="none" strike="noStrike" spc="-100" dirty="0">
              <a:solidFill>
                <a:schemeClr val="accent4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4" name="Picture 13">
            <a:extLst>
              <a:ext uri="{FF2B5EF4-FFF2-40B4-BE49-F238E27FC236}">
                <a16:creationId xmlns:a16="http://schemas.microsoft.com/office/drawing/2014/main" id="{C005850B-BB61-4311-848F-07892C8CE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6477000"/>
            <a:ext cx="4953000" cy="2120900"/>
          </a:xfrm>
          <a:prstGeom prst="rect">
            <a:avLst/>
          </a:prstGeom>
          <a:effectLst>
            <a:outerShdw blurRad="11259" dir="2700000">
              <a:srgbClr val="C2C2C2">
                <a:alpha val="18000"/>
              </a:srgbClr>
            </a:outerShdw>
          </a:effectLst>
        </p:spPr>
      </p:pic>
      <p:pic>
        <p:nvPicPr>
          <p:cNvPr id="135" name="Picture 14">
            <a:extLst>
              <a:ext uri="{FF2B5EF4-FFF2-40B4-BE49-F238E27FC236}">
                <a16:creationId xmlns:a16="http://schemas.microsoft.com/office/drawing/2014/main" id="{43D3F641-E865-4591-B872-6199AAA818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198100" y="7289800"/>
            <a:ext cx="4673600" cy="12700"/>
          </a:xfrm>
          <a:prstGeom prst="rect">
            <a:avLst/>
          </a:prstGeom>
        </p:spPr>
      </p:pic>
      <p:sp>
        <p:nvSpPr>
          <p:cNvPr id="136" name="TextBox 16">
            <a:extLst>
              <a:ext uri="{FF2B5EF4-FFF2-40B4-BE49-F238E27FC236}">
                <a16:creationId xmlns:a16="http://schemas.microsoft.com/office/drawing/2014/main" id="{B0660C8B-4047-425F-96D0-5ECE88DAB75D}"/>
              </a:ext>
            </a:extLst>
          </p:cNvPr>
          <p:cNvSpPr txBox="1"/>
          <p:nvPr/>
        </p:nvSpPr>
        <p:spPr>
          <a:xfrm>
            <a:off x="10520362" y="67056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2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</a:t>
            </a:r>
          </a:p>
        </p:txBody>
      </p:sp>
      <p:sp>
        <p:nvSpPr>
          <p:cNvPr id="137" name="TextBox 17">
            <a:extLst>
              <a:ext uri="{FF2B5EF4-FFF2-40B4-BE49-F238E27FC236}">
                <a16:creationId xmlns:a16="http://schemas.microsoft.com/office/drawing/2014/main" id="{423A297D-682B-49BB-A7B7-DB5EEDA6CD43}"/>
              </a:ext>
            </a:extLst>
          </p:cNvPr>
          <p:cNvSpPr txBox="1"/>
          <p:nvPr/>
        </p:nvSpPr>
        <p:spPr>
          <a:xfrm>
            <a:off x="10437812" y="7424005"/>
            <a:ext cx="53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200" dirty="0">
                <a:solidFill>
                  <a:srgbClr val="556B7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</a:p>
        </p:txBody>
      </p:sp>
      <p:sp>
        <p:nvSpPr>
          <p:cNvPr id="138" name="TextBox 18">
            <a:extLst>
              <a:ext uri="{FF2B5EF4-FFF2-40B4-BE49-F238E27FC236}">
                <a16:creationId xmlns:a16="http://schemas.microsoft.com/office/drawing/2014/main" id="{3C38B285-E60E-4E6D-AACB-2C3F70371D7F}"/>
              </a:ext>
            </a:extLst>
          </p:cNvPr>
          <p:cNvSpPr txBox="1"/>
          <p:nvPr/>
        </p:nvSpPr>
        <p:spPr>
          <a:xfrm>
            <a:off x="10837862" y="6731000"/>
            <a:ext cx="4084638" cy="2698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3630"/>
              </a:lnSpc>
            </a:pPr>
            <a:r>
              <a:rPr lang="ko-KR" altLang="en-US" spc="-100" dirty="0">
                <a:solidFill>
                  <a:schemeClr val="accent4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모니터의</a:t>
            </a:r>
            <a:r>
              <a:rPr lang="en-US" altLang="ko-KR" spc="-100" dirty="0">
                <a:solidFill>
                  <a:schemeClr val="accent4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pc="-100" dirty="0">
                <a:solidFill>
                  <a:schemeClr val="accent4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위치가 부정확 합니다</a:t>
            </a:r>
            <a:r>
              <a:rPr lang="en-US" altLang="ko-KR" spc="-100" dirty="0">
                <a:solidFill>
                  <a:schemeClr val="accent4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39" name="TextBox 33">
            <a:extLst>
              <a:ext uri="{FF2B5EF4-FFF2-40B4-BE49-F238E27FC236}">
                <a16:creationId xmlns:a16="http://schemas.microsoft.com/office/drawing/2014/main" id="{920D3413-5C8C-4752-9FDF-86CA90D71A66}"/>
              </a:ext>
            </a:extLst>
          </p:cNvPr>
          <p:cNvSpPr txBox="1"/>
          <p:nvPr/>
        </p:nvSpPr>
        <p:spPr>
          <a:xfrm>
            <a:off x="10730706" y="7282180"/>
            <a:ext cx="4654550" cy="12679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5210"/>
              </a:lnSpc>
            </a:pPr>
            <a:r>
              <a:rPr lang="ko-KR" altLang="en-US" sz="1600" i="0" u="none" strike="noStrike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모니터 의 높이를 계산할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때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깊이 정보가 부재하여 발생한 현상입니다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Mono Depth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모델을 추가하여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l">
              <a:lnSpc>
                <a:spcPct val="155210"/>
              </a:lnSpc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 후 해결하면 된다고 생각합니다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sz="1600" i="0" u="none" strike="noStrike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3938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C6D2CF4-2BA4-8CD0-5F98-A04011707A05}"/>
              </a:ext>
            </a:extLst>
          </p:cNvPr>
          <p:cNvSpPr txBox="1"/>
          <p:nvPr/>
        </p:nvSpPr>
        <p:spPr>
          <a:xfrm>
            <a:off x="6135898" y="3255069"/>
            <a:ext cx="54569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D5C30-15FD-AF24-C112-9A8EC9F925C3}"/>
              </a:ext>
            </a:extLst>
          </p:cNvPr>
          <p:cNvSpPr txBox="1"/>
          <p:nvPr/>
        </p:nvSpPr>
        <p:spPr>
          <a:xfrm>
            <a:off x="5505515" y="7222530"/>
            <a:ext cx="2015547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인식 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B619439-EC96-4F7D-8D3B-B51BAE18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213841" y="6302628"/>
            <a:ext cx="1920623" cy="7179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B11361C-074F-4589-83E5-B3592275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370435" y="6302628"/>
            <a:ext cx="1920623" cy="7179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FDE532A-32EA-4572-9B61-6E55CC435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219588" y="6302628"/>
            <a:ext cx="1920623" cy="71799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EF1F620-1E3E-46CC-9F70-B53755E2A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00" y="5997270"/>
            <a:ext cx="7197872" cy="89749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538A665-7979-49AE-8BE2-897E47532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330" y="5066385"/>
            <a:ext cx="1739833" cy="1739833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7B03C4B-8A59-4EB8-B4B8-F343378EC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7730" y="5066385"/>
            <a:ext cx="1739833" cy="1739833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5B0AC0D8-D3C5-4D7A-A3E1-4201B23D468E}"/>
              </a:ext>
            </a:extLst>
          </p:cNvPr>
          <p:cNvSpPr txBox="1"/>
          <p:nvPr/>
        </p:nvSpPr>
        <p:spPr>
          <a:xfrm>
            <a:off x="5726775" y="5689838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+mn-ea"/>
              </a:rPr>
              <a:t>1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C690D14-AFC3-44EC-A296-BDB115F7E64B}"/>
              </a:ext>
            </a:extLst>
          </p:cNvPr>
          <p:cNvSpPr txBox="1"/>
          <p:nvPr/>
        </p:nvSpPr>
        <p:spPr>
          <a:xfrm>
            <a:off x="11594175" y="5689838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+mn-ea"/>
              </a:rPr>
              <a:t>3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054479E5-BAB9-4312-BB82-518ED7AB2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184" y="5799821"/>
            <a:ext cx="484645" cy="4846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1CE21E-9A24-4928-BA72-E25EFE4FC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2862" y="5777109"/>
            <a:ext cx="484645" cy="4846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B1BD9A-09B1-448D-962E-215BE394FD87}"/>
              </a:ext>
            </a:extLst>
          </p:cNvPr>
          <p:cNvSpPr txBox="1"/>
          <p:nvPr/>
        </p:nvSpPr>
        <p:spPr>
          <a:xfrm>
            <a:off x="7596846" y="5899418"/>
            <a:ext cx="430795" cy="2552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i="0" u="none" strike="noStrike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</p:txBody>
      </p:sp>
      <p:pic>
        <p:nvPicPr>
          <p:cNvPr id="25" name="Picture 23">
            <a:extLst>
              <a:ext uri="{FF2B5EF4-FFF2-40B4-BE49-F238E27FC236}">
                <a16:creationId xmlns:a16="http://schemas.microsoft.com/office/drawing/2014/main" id="{157AA7C5-2EAC-494C-9F71-E7B5BE1044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8630" y="5066385"/>
            <a:ext cx="1739833" cy="1739833"/>
          </a:xfrm>
          <a:prstGeom prst="rect">
            <a:avLst/>
          </a:prstGeom>
        </p:spPr>
      </p:pic>
      <p:sp>
        <p:nvSpPr>
          <p:cNvPr id="26" name="TextBox 24">
            <a:extLst>
              <a:ext uri="{FF2B5EF4-FFF2-40B4-BE49-F238E27FC236}">
                <a16:creationId xmlns:a16="http://schemas.microsoft.com/office/drawing/2014/main" id="{0A143A6A-95EF-4CFB-B72E-DCE1EF0E59BB}"/>
              </a:ext>
            </a:extLst>
          </p:cNvPr>
          <p:cNvSpPr txBox="1"/>
          <p:nvPr/>
        </p:nvSpPr>
        <p:spPr>
          <a:xfrm>
            <a:off x="8610600" y="5689838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+mn-ea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6E2EA1-14BB-43FD-B97B-745D77181471}"/>
              </a:ext>
            </a:extLst>
          </p:cNvPr>
          <p:cNvSpPr txBox="1"/>
          <p:nvPr/>
        </p:nvSpPr>
        <p:spPr>
          <a:xfrm>
            <a:off x="8399136" y="7217509"/>
            <a:ext cx="2015547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3200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목표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0B3BC3-128B-406C-9100-D3C202A9A5A9}"/>
              </a:ext>
            </a:extLst>
          </p:cNvPr>
          <p:cNvSpPr txBox="1"/>
          <p:nvPr/>
        </p:nvSpPr>
        <p:spPr>
          <a:xfrm>
            <a:off x="11407262" y="7215710"/>
            <a:ext cx="2015547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3200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환경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CB2B6-03B2-467A-B631-E3F788C15C49}"/>
              </a:ext>
            </a:extLst>
          </p:cNvPr>
          <p:cNvSpPr txBox="1"/>
          <p:nvPr/>
        </p:nvSpPr>
        <p:spPr>
          <a:xfrm>
            <a:off x="10519786" y="5891825"/>
            <a:ext cx="430795" cy="2552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i="0" u="none" strike="noStrike" dirty="0">
                <a:solidFill>
                  <a:srgbClr val="FFFF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051F52D6-EC07-4A77-BFFC-23125DCAA8B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7000"/>
          </a:blip>
          <a:stretch>
            <a:fillRect/>
          </a:stretch>
        </p:blipFill>
        <p:spPr>
          <a:xfrm rot="-240000">
            <a:off x="12346786" y="2955271"/>
            <a:ext cx="2474370" cy="2474370"/>
          </a:xfrm>
          <a:prstGeom prst="rect">
            <a:avLst/>
          </a:prstGeom>
        </p:spPr>
      </p:pic>
      <p:sp>
        <p:nvSpPr>
          <p:cNvPr id="28" name="TextBox 13">
            <a:extLst>
              <a:ext uri="{FF2B5EF4-FFF2-40B4-BE49-F238E27FC236}">
                <a16:creationId xmlns:a16="http://schemas.microsoft.com/office/drawing/2014/main" id="{143B862D-E6CC-42D1-9141-01423442EE3F}"/>
              </a:ext>
            </a:extLst>
          </p:cNvPr>
          <p:cNvSpPr txBox="1"/>
          <p:nvPr/>
        </p:nvSpPr>
        <p:spPr>
          <a:xfrm>
            <a:off x="2987162" y="1956038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401701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01" y="393700"/>
            <a:ext cx="17094198" cy="9486904"/>
          </a:xfrm>
          <a:prstGeom prst="rect">
            <a:avLst/>
          </a:prstGeom>
          <a:noFill/>
          <a:ln>
            <a:noFill/>
          </a:ln>
          <a:effectLst>
            <a:outerShdw blurRad="448595">
              <a:srgbClr val="556B73">
                <a:alpha val="40780"/>
              </a:srgbClr>
            </a:outerShdw>
          </a:effectLst>
        </p:spPr>
      </p:pic>
      <p:sp>
        <p:nvSpPr>
          <p:cNvPr id="162" name="Google Shape;162;p26"/>
          <p:cNvSpPr txBox="1"/>
          <p:nvPr/>
        </p:nvSpPr>
        <p:spPr>
          <a:xfrm>
            <a:off x="2933700" y="1943100"/>
            <a:ext cx="692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1828800">
              <a:lnSpc>
                <a:spcPct val="99600"/>
              </a:lnSpc>
              <a:buClr>
                <a:srgbClr val="000000"/>
              </a:buClr>
            </a:pPr>
            <a:r>
              <a:rPr lang="en-US" altLang="ko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lang="ko" altLang="en-US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고픈비노</a:t>
            </a:r>
            <a:r>
              <a:rPr lang="en-US" altLang="ko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1443476" y="3724500"/>
            <a:ext cx="3470400" cy="5305200"/>
          </a:xfrm>
          <a:prstGeom prst="roundRect">
            <a:avLst>
              <a:gd name="adj" fmla="val 6684"/>
            </a:avLst>
          </a:prstGeom>
          <a:solidFill>
            <a:srgbClr val="E1E1E1">
              <a:alpha val="5000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1921400" y="4055800"/>
            <a:ext cx="25146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828800">
              <a:lnSpc>
                <a:spcPct val="99600"/>
              </a:lnSpc>
              <a:buClr>
                <a:srgbClr val="000000"/>
              </a:buClr>
            </a:pPr>
            <a:r>
              <a:rPr lang="ko" altLang="en-US" sz="2400" ker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옵션 선택 기능</a:t>
            </a:r>
            <a:endParaRPr sz="2400" kern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420326" y="3724500"/>
            <a:ext cx="3470400" cy="5305200"/>
          </a:xfrm>
          <a:prstGeom prst="roundRect">
            <a:avLst>
              <a:gd name="adj" fmla="val 6684"/>
            </a:avLst>
          </a:prstGeom>
          <a:solidFill>
            <a:srgbClr val="E1E1E1">
              <a:alpha val="5000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9397226" y="3724500"/>
            <a:ext cx="3470400" cy="5305200"/>
          </a:xfrm>
          <a:prstGeom prst="roundRect">
            <a:avLst>
              <a:gd name="adj" fmla="val 6684"/>
            </a:avLst>
          </a:prstGeom>
          <a:solidFill>
            <a:srgbClr val="E1E1E1">
              <a:alpha val="5000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13374126" y="3724500"/>
            <a:ext cx="3470400" cy="5305200"/>
          </a:xfrm>
          <a:prstGeom prst="roundRect">
            <a:avLst>
              <a:gd name="adj" fmla="val 6684"/>
            </a:avLst>
          </a:prstGeom>
          <a:solidFill>
            <a:srgbClr val="E1E1E1">
              <a:alpha val="5000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5898276" y="4055800"/>
            <a:ext cx="25146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828800">
              <a:lnSpc>
                <a:spcPct val="99600"/>
              </a:lnSpc>
              <a:buClr>
                <a:srgbClr val="000000"/>
              </a:buClr>
            </a:pPr>
            <a:r>
              <a:rPr lang="ko" altLang="en-US" sz="2400" ker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멤버 관리 기능</a:t>
            </a:r>
            <a:endParaRPr sz="2400" kern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13851976" y="4055800"/>
            <a:ext cx="25146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828800">
              <a:lnSpc>
                <a:spcPct val="99600"/>
              </a:lnSpc>
              <a:buClr>
                <a:srgbClr val="000000"/>
              </a:buClr>
            </a:pPr>
            <a:r>
              <a:rPr lang="ko" altLang="en-US" sz="2400" ker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실제 모니터 적용</a:t>
            </a:r>
            <a:endParaRPr sz="2400" kern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9875126" y="4055800"/>
            <a:ext cx="25146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828800">
              <a:lnSpc>
                <a:spcPct val="99600"/>
              </a:lnSpc>
              <a:buClr>
                <a:srgbClr val="000000"/>
              </a:buClr>
            </a:pPr>
            <a:r>
              <a:rPr lang="ko" altLang="en-US" sz="2400" kern="0">
                <a:solidFill>
                  <a:srgbClr val="7030A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모니터 암 적용</a:t>
            </a:r>
            <a:endParaRPr sz="2400" kern="0">
              <a:solidFill>
                <a:srgbClr val="7030A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276" y="4704500"/>
            <a:ext cx="2296852" cy="229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150" y="4758550"/>
            <a:ext cx="2296852" cy="229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90501" y="4710977"/>
            <a:ext cx="2283898" cy="228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60900" y="4704500"/>
            <a:ext cx="2296852" cy="229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1819700" y="7332650"/>
            <a:ext cx="2824610" cy="108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828800">
              <a:lnSpc>
                <a:spcPct val="120350"/>
              </a:lnSpc>
              <a:buClr>
                <a:srgbClr val="000000"/>
              </a:buClr>
            </a:pPr>
            <a:r>
              <a:rPr lang="en-US" altLang="ko" sz="220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Actuator</a:t>
            </a:r>
            <a:r>
              <a:rPr lang="ko" altLang="en-US" sz="220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의 포트 등 각종 옵션들을 </a:t>
            </a:r>
            <a:r>
              <a:rPr lang="en-US" altLang="ko" sz="220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UI</a:t>
            </a:r>
            <a:r>
              <a:rPr lang="ko" altLang="en-US" sz="220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상에서 선택이 가능한 기능 추가</a:t>
            </a:r>
            <a:endParaRPr sz="2200" kern="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5796576" y="7332650"/>
            <a:ext cx="27180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828800">
              <a:lnSpc>
                <a:spcPct val="120350"/>
              </a:lnSpc>
              <a:buClr>
                <a:srgbClr val="000000"/>
              </a:buClr>
            </a:pPr>
            <a:r>
              <a:rPr lang="ko" altLang="en-US" sz="2200" ker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멤버를 추가거나 삭제하는 등의 멤버관리 기능 추가</a:t>
            </a:r>
            <a:endParaRPr sz="2200" kern="0">
              <a:solidFill>
                <a:srgbClr val="556B7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9773450" y="7332650"/>
            <a:ext cx="27180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828800">
              <a:lnSpc>
                <a:spcPct val="120350"/>
              </a:lnSpc>
              <a:buClr>
                <a:srgbClr val="000000"/>
              </a:buClr>
            </a:pPr>
            <a:r>
              <a:rPr lang="ko" altLang="en-US" sz="2200" ker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모니터 암에 로봇팔의 기술을 적용하여 다채롭고 자유로운 이동 구현</a:t>
            </a:r>
            <a:endParaRPr sz="2200" kern="0">
              <a:solidFill>
                <a:srgbClr val="556B7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3750300" y="7332650"/>
            <a:ext cx="27180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828800">
              <a:lnSpc>
                <a:spcPct val="120350"/>
              </a:lnSpc>
              <a:buClr>
                <a:srgbClr val="000000"/>
              </a:buClr>
            </a:pPr>
            <a:r>
              <a:rPr lang="ko" altLang="en-US" sz="2200" ker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상용 모니터와 </a:t>
            </a:r>
            <a:r>
              <a:rPr lang="en-US" altLang="ko" sz="2200" ker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Actuator </a:t>
            </a:r>
            <a:r>
              <a:rPr lang="ko" altLang="en-US" sz="2200" ker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rPr>
              <a:t>등을 적용하여 실제 제품으로 개발</a:t>
            </a:r>
            <a:endParaRPr sz="2200" kern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  <a:p>
            <a:pPr algn="ctr" defTabSz="1828800">
              <a:lnSpc>
                <a:spcPct val="120350"/>
              </a:lnSpc>
              <a:buClr>
                <a:srgbClr val="000000"/>
              </a:buClr>
            </a:pPr>
            <a:endParaRPr sz="2200" kern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F75C25-DBEE-49E4-8587-9688DCC4A2F1}"/>
              </a:ext>
            </a:extLst>
          </p:cNvPr>
          <p:cNvSpPr txBox="1"/>
          <p:nvPr/>
        </p:nvSpPr>
        <p:spPr>
          <a:xfrm>
            <a:off x="1521339" y="2739596"/>
            <a:ext cx="3122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4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발전방안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0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C6D2CF4-2BA4-8CD0-5F98-A04011707A05}"/>
              </a:ext>
            </a:extLst>
          </p:cNvPr>
          <p:cNvSpPr txBox="1"/>
          <p:nvPr/>
        </p:nvSpPr>
        <p:spPr>
          <a:xfrm>
            <a:off x="7430231" y="3250546"/>
            <a:ext cx="3163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ECAE79-CA6B-458E-9836-EE75A01095E7}"/>
              </a:ext>
            </a:extLst>
          </p:cNvPr>
          <p:cNvSpPr txBox="1"/>
          <p:nvPr/>
        </p:nvSpPr>
        <p:spPr>
          <a:xfrm>
            <a:off x="8258655" y="7268924"/>
            <a:ext cx="2360804" cy="654331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endParaRPr lang="en-US" sz="26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4B90BD5F-6A3E-443E-9894-F185A96411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11404794" y="3159950"/>
            <a:ext cx="1752036" cy="172652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A18574-D804-4887-B669-BD2062BC20DC}"/>
              </a:ext>
            </a:extLst>
          </p:cNvPr>
          <p:cNvSpPr txBox="1"/>
          <p:nvPr/>
        </p:nvSpPr>
        <p:spPr>
          <a:xfrm>
            <a:off x="8607578" y="7047487"/>
            <a:ext cx="2677274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느낀 점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2" name="Picture 11">
            <a:extLst>
              <a:ext uri="{FF2B5EF4-FFF2-40B4-BE49-F238E27FC236}">
                <a16:creationId xmlns:a16="http://schemas.microsoft.com/office/drawing/2014/main" id="{97A26987-1253-4A4B-BA1C-7A0F223EF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302105" y="6051276"/>
            <a:ext cx="1920623" cy="71799"/>
          </a:xfrm>
          <a:prstGeom prst="rect">
            <a:avLst/>
          </a:prstGeom>
        </p:spPr>
      </p:pic>
      <p:pic>
        <p:nvPicPr>
          <p:cNvPr id="33" name="Picture 14">
            <a:extLst>
              <a:ext uri="{FF2B5EF4-FFF2-40B4-BE49-F238E27FC236}">
                <a16:creationId xmlns:a16="http://schemas.microsoft.com/office/drawing/2014/main" id="{910792CC-69A5-4920-A38D-F33DB6038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4815033"/>
            <a:ext cx="1739833" cy="1739833"/>
          </a:xfrm>
          <a:prstGeom prst="rect">
            <a:avLst/>
          </a:prstGeom>
        </p:spPr>
      </p:pic>
      <p:sp>
        <p:nvSpPr>
          <p:cNvPr id="34" name="TextBox 16">
            <a:extLst>
              <a:ext uri="{FF2B5EF4-FFF2-40B4-BE49-F238E27FC236}">
                <a16:creationId xmlns:a16="http://schemas.microsoft.com/office/drawing/2014/main" id="{2C445C81-D3D1-480F-927D-F323D99C33AF}"/>
              </a:ext>
            </a:extLst>
          </p:cNvPr>
          <p:cNvSpPr txBox="1"/>
          <p:nvPr/>
        </p:nvSpPr>
        <p:spPr>
          <a:xfrm>
            <a:off x="8658445" y="5461463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41DEAA-06B0-43A1-AF5D-9547DF72ED62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1550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937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9913EB-0E0B-4AFB-8C59-391A8AF5A74C}"/>
              </a:ext>
            </a:extLst>
          </p:cNvPr>
          <p:cNvSpPr txBox="1"/>
          <p:nvPr/>
        </p:nvSpPr>
        <p:spPr>
          <a:xfrm>
            <a:off x="1521339" y="2739596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느낀 점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F39C6DD-7C0E-4A4E-8F68-F0B6268B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1" y="6684748"/>
            <a:ext cx="6324600" cy="2324100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F68E53D-3F0B-4756-B344-CAC257C25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4175001"/>
            <a:ext cx="6324600" cy="232410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4673BA3F-FCFC-4949-9422-36AF4CF9A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6684748"/>
            <a:ext cx="6324600" cy="2324100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1971BACC-0BF0-424C-8962-680CE024C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1" y="4175001"/>
            <a:ext cx="6324600" cy="2324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48E3D9-30CE-4ABD-BDDD-8B6D2EFF7D5B}"/>
              </a:ext>
            </a:extLst>
          </p:cNvPr>
          <p:cNvSpPr txBox="1"/>
          <p:nvPr/>
        </p:nvSpPr>
        <p:spPr>
          <a:xfrm>
            <a:off x="3143250" y="4914900"/>
            <a:ext cx="179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김기훈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401903-BA93-401B-95E0-AABC28AB7EB5}"/>
              </a:ext>
            </a:extLst>
          </p:cNvPr>
          <p:cNvSpPr txBox="1"/>
          <p:nvPr/>
        </p:nvSpPr>
        <p:spPr>
          <a:xfrm>
            <a:off x="10073640" y="4958655"/>
            <a:ext cx="179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이지원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3D6D12-2B79-41D8-8E52-A627B34EED91}"/>
              </a:ext>
            </a:extLst>
          </p:cNvPr>
          <p:cNvSpPr txBox="1"/>
          <p:nvPr/>
        </p:nvSpPr>
        <p:spPr>
          <a:xfrm>
            <a:off x="3143250" y="7454324"/>
            <a:ext cx="179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최재혁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7E531-03ED-47D4-BADD-3E3E56E83E34}"/>
              </a:ext>
            </a:extLst>
          </p:cNvPr>
          <p:cNvSpPr txBox="1"/>
          <p:nvPr/>
        </p:nvSpPr>
        <p:spPr>
          <a:xfrm>
            <a:off x="10058400" y="7454324"/>
            <a:ext cx="179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정희중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29EC7-0EE7-4B1E-BE8B-A5D20F7F2B49}"/>
              </a:ext>
            </a:extLst>
          </p:cNvPr>
          <p:cNvSpPr txBox="1"/>
          <p:nvPr/>
        </p:nvSpPr>
        <p:spPr>
          <a:xfrm>
            <a:off x="4724400" y="4610100"/>
            <a:ext cx="39549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몇 가지 어려움이 있었지만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잘 해결되어 좋았습니다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개선점을 반영하여 제품의 완성도를 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높이고 싶습니다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9F846C-5333-48CD-9408-B0D9DE937A41}"/>
              </a:ext>
            </a:extLst>
          </p:cNvPr>
          <p:cNvSpPr txBox="1"/>
          <p:nvPr/>
        </p:nvSpPr>
        <p:spPr>
          <a:xfrm>
            <a:off x="11643015" y="7238999"/>
            <a:ext cx="416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프로젝트를 통해 협력의 중요성을 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알게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되었습니다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프로젝트가 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성공적으로 마무리되어서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좋았습니다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30EEE-EB56-4BA1-B26A-5378DD30C89A}"/>
              </a:ext>
            </a:extLst>
          </p:cNvPr>
          <p:cNvSpPr txBox="1"/>
          <p:nvPr/>
        </p:nvSpPr>
        <p:spPr>
          <a:xfrm>
            <a:off x="4724400" y="7103509"/>
            <a:ext cx="3724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사전 시나리오 구성이 중요하다는 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것을 알게 되었습니다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제품 구동에 성공하여 만족감을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느꼈고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더 발전시키고 싶습니다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E717E-11B4-4F47-BADD-7106E60D1DF9}"/>
              </a:ext>
            </a:extLst>
          </p:cNvPr>
          <p:cNvSpPr txBox="1"/>
          <p:nvPr/>
        </p:nvSpPr>
        <p:spPr>
          <a:xfrm>
            <a:off x="11705287" y="4628971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사용자 시나리오가 가변적인 경우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</a:p>
          <a:p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Prototype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단계에서 시나리오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확정이 중요함을 체감했습니다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 </a:t>
            </a:r>
          </a:p>
          <a:p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협업의 장점도 느낄 수 있었습니다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6E6F169B-966E-4C8C-8A8A-30E3EA0F1329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65719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937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BF0434AB-4E46-4948-8A74-33761A2DD4CB}"/>
              </a:ext>
            </a:extLst>
          </p:cNvPr>
          <p:cNvSpPr txBox="1"/>
          <p:nvPr/>
        </p:nvSpPr>
        <p:spPr>
          <a:xfrm>
            <a:off x="5219700" y="3619500"/>
            <a:ext cx="7835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7500" b="0" i="0" u="none" strike="noStrike" spc="-1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endParaRPr lang="en-US" sz="7500" b="0" i="0" u="none" strike="noStrike" spc="-1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CB1C4AC5-1F5D-4B3E-80B7-B507E7DC97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6184900" y="5549900"/>
            <a:ext cx="5930900" cy="252730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E4A713F4-D50B-42E9-B553-4AC7FEEAE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0" y="5549900"/>
            <a:ext cx="5930900" cy="57150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4E0C5881-5116-4B28-83EF-7D2CB53D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5664200"/>
            <a:ext cx="368300" cy="368300"/>
          </a:xfrm>
          <a:prstGeom prst="rect">
            <a:avLst/>
          </a:prstGeom>
        </p:spPr>
      </p:pic>
      <p:sp>
        <p:nvSpPr>
          <p:cNvPr id="13" name="TextBox 16">
            <a:extLst>
              <a:ext uri="{FF2B5EF4-FFF2-40B4-BE49-F238E27FC236}">
                <a16:creationId xmlns:a16="http://schemas.microsoft.com/office/drawing/2014/main" id="{4C1E794A-9902-4E04-B582-16E2CFCD9F1E}"/>
              </a:ext>
            </a:extLst>
          </p:cNvPr>
          <p:cNvSpPr txBox="1"/>
          <p:nvPr/>
        </p:nvSpPr>
        <p:spPr>
          <a:xfrm>
            <a:off x="6896100" y="5685681"/>
            <a:ext cx="4394200" cy="2999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b="1" dirty="0">
                <a:solidFill>
                  <a:srgbClr val="556B7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https://github.com/KORIDO1234/gopenvino</a:t>
            </a:r>
            <a:endParaRPr lang="ko-KR" sz="1600" b="1" i="0" u="none" strike="noStrike" dirty="0">
              <a:solidFill>
                <a:srgbClr val="556B7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769CC903-E6E3-47EB-A360-7A8165BB6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0" y="6341219"/>
            <a:ext cx="2209800" cy="482600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E5FBB1C4-DEE2-4E7E-B2F3-2A758176A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0" y="7163489"/>
            <a:ext cx="3651452" cy="4826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10D8C684-5D40-4B39-8A8F-92DBECFE953D}"/>
              </a:ext>
            </a:extLst>
          </p:cNvPr>
          <p:cNvSpPr txBox="1"/>
          <p:nvPr/>
        </p:nvSpPr>
        <p:spPr>
          <a:xfrm>
            <a:off x="6692900" y="6399312"/>
            <a:ext cx="4394200" cy="2999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b="1" i="0" u="none" strike="noStrike" dirty="0">
                <a:solidFill>
                  <a:srgbClr val="556B7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Team. </a:t>
            </a:r>
            <a:r>
              <a:rPr lang="ko-KR" altLang="en-US" sz="1600" b="1" i="0" u="none" strike="noStrike" dirty="0" err="1">
                <a:solidFill>
                  <a:srgbClr val="556B7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고픈비노</a:t>
            </a:r>
            <a:endParaRPr lang="ko-KR" sz="1600" b="1" i="0" u="none" strike="noStrike" dirty="0">
              <a:solidFill>
                <a:srgbClr val="556B7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63B248-428A-41F6-A028-D3914BB33685}"/>
              </a:ext>
            </a:extLst>
          </p:cNvPr>
          <p:cNvSpPr txBox="1"/>
          <p:nvPr/>
        </p:nvSpPr>
        <p:spPr>
          <a:xfrm>
            <a:off x="6692900" y="7238256"/>
            <a:ext cx="4394200" cy="2999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1600" b="1" i="0" u="none" strike="noStrike" dirty="0">
                <a:solidFill>
                  <a:srgbClr val="556B7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김기훈</a:t>
            </a:r>
            <a:r>
              <a:rPr lang="en-US" altLang="ko-KR" sz="1600" b="1" i="0" u="none" strike="noStrike" dirty="0">
                <a:solidFill>
                  <a:srgbClr val="556B7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600" b="1" i="0" u="none" strike="noStrike" dirty="0">
                <a:solidFill>
                  <a:srgbClr val="556B7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이지원</a:t>
            </a:r>
            <a:r>
              <a:rPr lang="en-US" altLang="ko-KR" sz="1600" b="1" i="0" u="none" strike="noStrike" dirty="0">
                <a:solidFill>
                  <a:srgbClr val="556B7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600" b="1" i="0" u="none" strike="noStrike" dirty="0" err="1">
                <a:solidFill>
                  <a:srgbClr val="556B7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정희중</a:t>
            </a:r>
            <a:r>
              <a:rPr lang="en-US" altLang="ko-KR" sz="1600" b="1" i="0" u="none" strike="noStrike" dirty="0">
                <a:solidFill>
                  <a:srgbClr val="556B7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600" b="1" i="0" u="none" strike="noStrike" dirty="0">
                <a:solidFill>
                  <a:srgbClr val="556B7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최재혁</a:t>
            </a:r>
            <a:endParaRPr lang="ko-KR" sz="1600" b="1" i="0" u="none" strike="noStrike" dirty="0">
              <a:solidFill>
                <a:srgbClr val="556B7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98048DF5-FF48-42E3-A79E-B645C5186EB2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79546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937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36" name="그룹 35"/>
          <p:cNvGrpSpPr/>
          <p:nvPr/>
        </p:nvGrpSpPr>
        <p:grpSpPr>
          <a:xfrm>
            <a:off x="8153400" y="4047179"/>
            <a:ext cx="7761343" cy="4696258"/>
            <a:chOff x="1477432" y="4445000"/>
            <a:chExt cx="4948768" cy="4343400"/>
          </a:xfrm>
        </p:grpSpPr>
        <p:grpSp>
          <p:nvGrpSpPr>
            <p:cNvPr id="33" name="그룹 32"/>
            <p:cNvGrpSpPr/>
            <p:nvPr/>
          </p:nvGrpSpPr>
          <p:grpSpPr>
            <a:xfrm>
              <a:off x="1498600" y="4445000"/>
              <a:ext cx="4927600" cy="4343400"/>
              <a:chOff x="1498600" y="4445000"/>
              <a:chExt cx="4927600" cy="4343400"/>
            </a:xfrm>
          </p:grpSpPr>
          <p:pic>
            <p:nvPicPr>
              <p:cNvPr id="3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8600" y="4445000"/>
                <a:ext cx="4927600" cy="4343400"/>
              </a:xfrm>
              <a:prstGeom prst="rect">
                <a:avLst/>
              </a:prstGeom>
            </p:spPr>
          </p:pic>
          <p:pic>
            <p:nvPicPr>
              <p:cNvPr id="5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2300" y="4648200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6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2800" y="4648200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3300" y="4648200"/>
                <a:ext cx="101600" cy="101600"/>
              </a:xfrm>
              <a:prstGeom prst="rect">
                <a:avLst/>
              </a:prstGeom>
            </p:spPr>
          </p:pic>
        </p:grpSp>
        <p:sp>
          <p:nvSpPr>
            <p:cNvPr id="35" name="TextBox 28"/>
            <p:cNvSpPr txBox="1"/>
            <p:nvPr/>
          </p:nvSpPr>
          <p:spPr>
            <a:xfrm>
              <a:off x="1477432" y="4509785"/>
              <a:ext cx="3556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700" b="0" i="0" u="none" strike="noStrike" spc="100" dirty="0">
                  <a:solidFill>
                    <a:srgbClr val="FFFFF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+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7DABED9-F324-FCF3-A5D2-AC9A21891864}"/>
              </a:ext>
            </a:extLst>
          </p:cNvPr>
          <p:cNvSpPr txBox="1"/>
          <p:nvPr/>
        </p:nvSpPr>
        <p:spPr>
          <a:xfrm>
            <a:off x="1521339" y="2739596"/>
            <a:ext cx="3276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인식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E4D883F-21E2-527B-9D4A-F1E13831C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6897" y="6512317"/>
            <a:ext cx="7306352" cy="135075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C468678-B0E9-7CAB-672F-0632759C6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8777" y="4865633"/>
            <a:ext cx="7403283" cy="1296948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1C4FBD22-3A96-7CF0-552F-7157C9993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4047179"/>
            <a:ext cx="4356500" cy="46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085FBD5-9CF3-C95B-9718-169161EACF38}"/>
              </a:ext>
            </a:extLst>
          </p:cNvPr>
          <p:cNvSpPr txBox="1"/>
          <p:nvPr/>
        </p:nvSpPr>
        <p:spPr>
          <a:xfrm>
            <a:off x="8477604" y="8272567"/>
            <a:ext cx="7284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 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https://www.daejonilbo.com/news/articleView.html?idxno=1493547</a:t>
            </a:r>
          </a:p>
          <a:p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https://biz.heraldcorp.com/view.php?ud=20180914000562</a:t>
            </a:r>
            <a:endParaRPr lang="ko-KR" altLang="en-US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B6C37A83-CD18-4062-BDE9-3BF52198CDF7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97665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937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7DABED9-F324-FCF3-A5D2-AC9A21891864}"/>
              </a:ext>
            </a:extLst>
          </p:cNvPr>
          <p:cNvSpPr txBox="1"/>
          <p:nvPr/>
        </p:nvSpPr>
        <p:spPr>
          <a:xfrm>
            <a:off x="1521339" y="2739596"/>
            <a:ext cx="3259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목표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7EE45F25-1211-47DC-BDFB-D0EC0D83049C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.com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E68F804A-AB1D-425B-A578-774A7F628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tretch>
            <a:fillRect/>
          </a:stretch>
        </p:blipFill>
        <p:spPr>
          <a:xfrm>
            <a:off x="2598737" y="3622869"/>
            <a:ext cx="6019800" cy="5486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BF739B-6651-4AFD-BF0D-6095B59CBB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94387" y="4587334"/>
            <a:ext cx="2590800" cy="20799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E13032-8259-4E24-AA16-DD7FADF6DD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40037" y="4587334"/>
            <a:ext cx="2552700" cy="2042846"/>
          </a:xfrm>
          <a:prstGeom prst="rect">
            <a:avLst/>
          </a:prstGeom>
        </p:spPr>
      </p:pic>
      <p:sp>
        <p:nvSpPr>
          <p:cNvPr id="14" name="가로 글상자 50">
            <a:extLst>
              <a:ext uri="{FF2B5EF4-FFF2-40B4-BE49-F238E27FC236}">
                <a16:creationId xmlns:a16="http://schemas.microsoft.com/office/drawing/2014/main" id="{2994D2AB-8146-430D-898B-F187EED213D5}"/>
              </a:ext>
            </a:extLst>
          </p:cNvPr>
          <p:cNvSpPr txBox="1"/>
          <p:nvPr/>
        </p:nvSpPr>
        <p:spPr>
          <a:xfrm>
            <a:off x="3157537" y="7337821"/>
            <a:ext cx="5867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수동 조작 채택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제한적 조절 기능</a:t>
            </a:r>
          </a:p>
          <a:p>
            <a:pPr lvl="0">
              <a:defRPr/>
            </a:pP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변경 시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재설정 필요</a:t>
            </a:r>
          </a:p>
        </p:txBody>
      </p:sp>
      <p:pic>
        <p:nvPicPr>
          <p:cNvPr id="15" name="Google Shape;315;p9">
            <a:extLst>
              <a:ext uri="{FF2B5EF4-FFF2-40B4-BE49-F238E27FC236}">
                <a16:creationId xmlns:a16="http://schemas.microsoft.com/office/drawing/2014/main" id="{83744092-16F7-44A3-BE82-9D0BBBE34310}"/>
              </a:ext>
            </a:extLst>
          </p:cNvPr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9448800" y="3622868"/>
            <a:ext cx="743585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가로 글상자 52">
            <a:extLst>
              <a:ext uri="{FF2B5EF4-FFF2-40B4-BE49-F238E27FC236}">
                <a16:creationId xmlns:a16="http://schemas.microsoft.com/office/drawing/2014/main" id="{936C055C-A01D-41C2-973B-D457D1B5A58C}"/>
              </a:ext>
            </a:extLst>
          </p:cNvPr>
          <p:cNvSpPr txBox="1"/>
          <p:nvPr/>
        </p:nvSpPr>
        <p:spPr>
          <a:xfrm>
            <a:off x="2930289" y="3771059"/>
            <a:ext cx="1548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chemeClr val="accent4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기존제품</a:t>
            </a:r>
          </a:p>
        </p:txBody>
      </p:sp>
      <p:sp>
        <p:nvSpPr>
          <p:cNvPr id="17" name="가로 글상자 53">
            <a:extLst>
              <a:ext uri="{FF2B5EF4-FFF2-40B4-BE49-F238E27FC236}">
                <a16:creationId xmlns:a16="http://schemas.microsoft.com/office/drawing/2014/main" id="{14B545EF-D909-4285-A620-E469A96D9CEB}"/>
              </a:ext>
            </a:extLst>
          </p:cNvPr>
          <p:cNvSpPr txBox="1"/>
          <p:nvPr/>
        </p:nvSpPr>
        <p:spPr>
          <a:xfrm>
            <a:off x="9520237" y="3708400"/>
            <a:ext cx="33692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 제품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353A323-7B9A-4245-84C4-0F7EF96A99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45800" y="4526227"/>
            <a:ext cx="3886200" cy="2164227"/>
          </a:xfrm>
          <a:prstGeom prst="rect">
            <a:avLst/>
          </a:prstGeom>
        </p:spPr>
      </p:pic>
      <p:sp>
        <p:nvSpPr>
          <p:cNvPr id="19" name="가로 글상자 56">
            <a:extLst>
              <a:ext uri="{FF2B5EF4-FFF2-40B4-BE49-F238E27FC236}">
                <a16:creationId xmlns:a16="http://schemas.microsoft.com/office/drawing/2014/main" id="{740FE455-7DBC-47A7-AAE1-1C548CDF4C48}"/>
              </a:ext>
            </a:extLst>
          </p:cNvPr>
          <p:cNvSpPr txBox="1"/>
          <p:nvPr/>
        </p:nvSpPr>
        <p:spPr>
          <a:xfrm>
            <a:off x="9759950" y="7292076"/>
            <a:ext cx="7124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AI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사용자 맞춤 각도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높이를 자동 조절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얼굴인식 모델을 이용하여 사용자 인식 후  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프리셋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저장</a:t>
            </a:r>
          </a:p>
        </p:txBody>
      </p:sp>
    </p:spTree>
    <p:extLst>
      <p:ext uri="{BB962C8B-B14F-4D97-AF65-F5344CB8AC3E}">
        <p14:creationId xmlns:p14="http://schemas.microsoft.com/office/powerpoint/2010/main" val="1535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0005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348676500"/>
            <a:chOff x="0" y="0"/>
            <a:chExt cx="0" cy="0"/>
          </a:xfrm>
        </p:grpSpPr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7DABED9-F324-FCF3-A5D2-AC9A21891864}"/>
              </a:ext>
            </a:extLst>
          </p:cNvPr>
          <p:cNvSpPr txBox="1"/>
          <p:nvPr/>
        </p:nvSpPr>
        <p:spPr>
          <a:xfrm>
            <a:off x="1521339" y="2739596"/>
            <a:ext cx="3276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23FC3D-ACA0-70CF-B7EE-E76441951F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744" y="4973939"/>
            <a:ext cx="3980423" cy="11551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4499DE-55BC-172E-9CD3-9D5A778E13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817" y="5945190"/>
            <a:ext cx="1675033" cy="2062814"/>
          </a:xfrm>
          <a:prstGeom prst="rect">
            <a:avLst/>
          </a:prstGeom>
        </p:spPr>
      </p:pic>
      <p:pic>
        <p:nvPicPr>
          <p:cNvPr id="2052" name="Picture 4" descr="PyTorch Dataset Caching: 학습 시간 최적화 - SeungTaek">
            <a:extLst>
              <a:ext uri="{FF2B5EF4-FFF2-40B4-BE49-F238E27FC236}">
                <a16:creationId xmlns:a16="http://schemas.microsoft.com/office/drawing/2014/main" id="{25F0C025-87D2-F271-B6E9-F388B7E6E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820" y="7125601"/>
            <a:ext cx="2254450" cy="146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ainting Interactive Worlds with Python's Tkinter: Unleash Your GUI Artistry">
            <a:extLst>
              <a:ext uri="{FF2B5EF4-FFF2-40B4-BE49-F238E27FC236}">
                <a16:creationId xmlns:a16="http://schemas.microsoft.com/office/drawing/2014/main" id="{633C8CED-5EE3-37F6-7503-6C41F2E9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10" y="4529624"/>
            <a:ext cx="3155260" cy="184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DB:Install OpenVINO - openSUSE Wiki">
            <a:extLst>
              <a:ext uri="{FF2B5EF4-FFF2-40B4-BE49-F238E27FC236}">
                <a16:creationId xmlns:a16="http://schemas.microsoft.com/office/drawing/2014/main" id="{8A09421A-18B9-33E3-5C5A-CDE0C20B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761" y="5975110"/>
            <a:ext cx="4525543" cy="123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817701-A3F6-46DA-29B8-B663F73B60D7}"/>
              </a:ext>
            </a:extLst>
          </p:cNvPr>
          <p:cNvSpPr txBox="1"/>
          <p:nvPr/>
        </p:nvSpPr>
        <p:spPr>
          <a:xfrm>
            <a:off x="12463195" y="4179087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협업 도구</a:t>
            </a:r>
            <a:endParaRPr lang="en-US" altLang="ko-KR" sz="3200" dirty="0">
              <a:solidFill>
                <a:schemeClr val="accent6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" name="AutoShape 2" descr="Discord - 나무위키">
            <a:extLst>
              <a:ext uri="{FF2B5EF4-FFF2-40B4-BE49-F238E27FC236}">
                <a16:creationId xmlns:a16="http://schemas.microsoft.com/office/drawing/2014/main" id="{50B91562-FC5B-4E65-B4A9-7B192428F3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70781" y="4991099"/>
            <a:ext cx="425619" cy="4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849A76-DBC3-4EB2-BB21-3571A05392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674" y="7351661"/>
            <a:ext cx="4185438" cy="14649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47101D-EF61-4BD3-8306-0F7E1E8A0E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680" y="5076023"/>
            <a:ext cx="2269428" cy="20495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04FE70-1BAA-AE05-D0C1-8B8F3410AC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56" y="7006517"/>
            <a:ext cx="2601943" cy="1810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C463F-DEAE-E109-AE18-241CD81B8534}"/>
              </a:ext>
            </a:extLst>
          </p:cNvPr>
          <p:cNvSpPr txBox="1"/>
          <p:nvPr/>
        </p:nvSpPr>
        <p:spPr>
          <a:xfrm>
            <a:off x="4843607" y="4191144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개발 도구</a:t>
            </a:r>
            <a:endParaRPr lang="en-US" altLang="ko-KR" sz="3200" dirty="0">
              <a:solidFill>
                <a:schemeClr val="accent6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7A391520-1AC2-4E22-9387-443003ADAB88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68553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3C5B29A1-8E5E-47AF-82F6-EEF05100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0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F482AD1-68D5-4178-930D-F0D29043BB5F}"/>
              </a:ext>
            </a:extLst>
          </p:cNvPr>
          <p:cNvSpPr txBox="1"/>
          <p:nvPr/>
        </p:nvSpPr>
        <p:spPr>
          <a:xfrm>
            <a:off x="6082436" y="3242131"/>
            <a:ext cx="6349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팀 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73E4F2-97BE-4238-8EDA-B63506400AE9}"/>
              </a:ext>
            </a:extLst>
          </p:cNvPr>
          <p:cNvSpPr txBox="1"/>
          <p:nvPr/>
        </p:nvSpPr>
        <p:spPr>
          <a:xfrm>
            <a:off x="8382000" y="7178975"/>
            <a:ext cx="2677274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 및 역할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4" name="Picture 11">
            <a:extLst>
              <a:ext uri="{FF2B5EF4-FFF2-40B4-BE49-F238E27FC236}">
                <a16:creationId xmlns:a16="http://schemas.microsoft.com/office/drawing/2014/main" id="{B6C94C01-E19C-44B5-BE08-BCA59F12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483318" y="6122714"/>
            <a:ext cx="1920623" cy="71799"/>
          </a:xfrm>
          <a:prstGeom prst="rect">
            <a:avLst/>
          </a:prstGeom>
        </p:spPr>
      </p:pic>
      <p:pic>
        <p:nvPicPr>
          <p:cNvPr id="45" name="Picture 14">
            <a:extLst>
              <a:ext uri="{FF2B5EF4-FFF2-40B4-BE49-F238E27FC236}">
                <a16:creationId xmlns:a16="http://schemas.microsoft.com/office/drawing/2014/main" id="{BF155CA6-CF47-4542-9E42-95CB99105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83" y="4886471"/>
            <a:ext cx="1739833" cy="1739833"/>
          </a:xfrm>
          <a:prstGeom prst="rect">
            <a:avLst/>
          </a:prstGeom>
        </p:spPr>
      </p:pic>
      <p:sp>
        <p:nvSpPr>
          <p:cNvPr id="46" name="TextBox 16">
            <a:extLst>
              <a:ext uri="{FF2B5EF4-FFF2-40B4-BE49-F238E27FC236}">
                <a16:creationId xmlns:a16="http://schemas.microsoft.com/office/drawing/2014/main" id="{F37B24E1-1D19-421F-B4DD-3944FFCA5259}"/>
              </a:ext>
            </a:extLst>
          </p:cNvPr>
          <p:cNvSpPr txBox="1"/>
          <p:nvPr/>
        </p:nvSpPr>
        <p:spPr>
          <a:xfrm>
            <a:off x="8839200" y="5524500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706D6598-6B3A-407C-AEE3-D1FEB2F0888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>
            <a:off x="13004101" y="3084228"/>
            <a:ext cx="1524000" cy="1992157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39EE6704-3B8F-4DBC-847C-460109782174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548729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2447C77E-3B5B-49D7-AA2E-20B2C1AB8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0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83E8B96-7BEE-4D33-A48C-ECF0D3804E5E}"/>
              </a:ext>
            </a:extLst>
          </p:cNvPr>
          <p:cNvSpPr txBox="1"/>
          <p:nvPr/>
        </p:nvSpPr>
        <p:spPr>
          <a:xfrm>
            <a:off x="1521339" y="2739596"/>
            <a:ext cx="3990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 및 역할</a:t>
            </a: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60D3C59C-E32F-4F47-8269-D3D89DDB42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047360" y="4293558"/>
            <a:ext cx="3810000" cy="2032000"/>
          </a:xfrm>
          <a:prstGeom prst="rect">
            <a:avLst/>
          </a:prstGeom>
        </p:spPr>
      </p:pic>
      <p:sp>
        <p:nvSpPr>
          <p:cNvPr id="52" name="TextBox 8">
            <a:extLst>
              <a:ext uri="{FF2B5EF4-FFF2-40B4-BE49-F238E27FC236}">
                <a16:creationId xmlns:a16="http://schemas.microsoft.com/office/drawing/2014/main" id="{F0B45A20-F3D6-4EC5-9507-9DD8951C5613}"/>
              </a:ext>
            </a:extLst>
          </p:cNvPr>
          <p:cNvSpPr txBox="1"/>
          <p:nvPr/>
        </p:nvSpPr>
        <p:spPr>
          <a:xfrm>
            <a:off x="5368160" y="5334958"/>
            <a:ext cx="2171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altLang="ko-KR" b="0" i="0" u="none" strike="noStrike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0" i="0" u="none" strike="noStrike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총 관리</a:t>
            </a:r>
            <a:endParaRPr lang="en-US" altLang="ko-KR" b="0" i="0" u="none" strike="noStrike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l">
              <a:lnSpc>
                <a:spcPct val="12699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H/W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및 제작</a:t>
            </a:r>
            <a:endParaRPr lang="en-US" b="0" i="0" u="none" strike="noStrike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989617E4-5A97-4B42-914E-FAFD4145F1DD}"/>
              </a:ext>
            </a:extLst>
          </p:cNvPr>
          <p:cNvSpPr txBox="1"/>
          <p:nvPr/>
        </p:nvSpPr>
        <p:spPr>
          <a:xfrm>
            <a:off x="5363390" y="4504621"/>
            <a:ext cx="1295400" cy="4933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</a:t>
            </a:r>
            <a:r>
              <a:rPr lang="ko-KR" altLang="en-US" sz="2800" b="0" i="0" u="none" strike="noStrike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기훈</a:t>
            </a:r>
            <a:endParaRPr lang="ko-KR" sz="2800" b="0" i="0" u="none" strike="noStrike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987687D2-BF1D-4052-A7A4-012BB51B271E}"/>
              </a:ext>
            </a:extLst>
          </p:cNvPr>
          <p:cNvSpPr txBox="1"/>
          <p:nvPr/>
        </p:nvSpPr>
        <p:spPr>
          <a:xfrm>
            <a:off x="6558900" y="4689798"/>
            <a:ext cx="495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060"/>
              </a:lnSpc>
            </a:pPr>
            <a:r>
              <a:rPr lang="ko-KR" altLang="en-US" sz="1500" b="0" i="0" u="none" strike="noStrike" spc="400" dirty="0">
                <a:solidFill>
                  <a:schemeClr val="accent6">
                    <a:lumMod val="75000"/>
                    <a:alpha val="61961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endParaRPr lang="ko-KR" sz="1500" b="0" i="0" u="none" strike="noStrike" spc="400" dirty="0">
              <a:solidFill>
                <a:schemeClr val="accent6">
                  <a:lumMod val="75000"/>
                  <a:alpha val="61961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5" name="Picture 6">
            <a:extLst>
              <a:ext uri="{FF2B5EF4-FFF2-40B4-BE49-F238E27FC236}">
                <a16:creationId xmlns:a16="http://schemas.microsoft.com/office/drawing/2014/main" id="{C99D53B1-F044-41D2-A25B-9A3C4DC874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236130" y="4293558"/>
            <a:ext cx="3810000" cy="2032000"/>
          </a:xfrm>
          <a:prstGeom prst="rect">
            <a:avLst/>
          </a:prstGeom>
        </p:spPr>
      </p:pic>
      <p:sp>
        <p:nvSpPr>
          <p:cNvPr id="57" name="TextBox 8">
            <a:extLst>
              <a:ext uri="{FF2B5EF4-FFF2-40B4-BE49-F238E27FC236}">
                <a16:creationId xmlns:a16="http://schemas.microsoft.com/office/drawing/2014/main" id="{A0719F3F-1348-4755-8D35-0AAACF308AF2}"/>
              </a:ext>
            </a:extLst>
          </p:cNvPr>
          <p:cNvSpPr txBox="1"/>
          <p:nvPr/>
        </p:nvSpPr>
        <p:spPr>
          <a:xfrm>
            <a:off x="12556930" y="5334958"/>
            <a:ext cx="2171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endParaRPr lang="ko-KR" sz="1500" b="0" i="0" u="none" strike="noStrike" dirty="0">
              <a:solidFill>
                <a:srgbClr val="83959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0" name="Picture 6">
            <a:extLst>
              <a:ext uri="{FF2B5EF4-FFF2-40B4-BE49-F238E27FC236}">
                <a16:creationId xmlns:a16="http://schemas.microsoft.com/office/drawing/2014/main" id="{CA36C51F-1148-46F0-8F6E-B1381B7EC6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047360" y="6778636"/>
            <a:ext cx="3810000" cy="2032000"/>
          </a:xfrm>
          <a:prstGeom prst="rect">
            <a:avLst/>
          </a:prstGeom>
        </p:spPr>
      </p:pic>
      <p:sp>
        <p:nvSpPr>
          <p:cNvPr id="62" name="TextBox 8">
            <a:extLst>
              <a:ext uri="{FF2B5EF4-FFF2-40B4-BE49-F238E27FC236}">
                <a16:creationId xmlns:a16="http://schemas.microsoft.com/office/drawing/2014/main" id="{21F5279D-5660-47DE-AC83-5F1890D33A65}"/>
              </a:ext>
            </a:extLst>
          </p:cNvPr>
          <p:cNvSpPr txBox="1"/>
          <p:nvPr/>
        </p:nvSpPr>
        <p:spPr>
          <a:xfrm>
            <a:off x="5368160" y="7820036"/>
            <a:ext cx="21717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endParaRPr lang="en-US" sz="1500" b="0" i="0" u="none" strike="noStrike" dirty="0">
              <a:solidFill>
                <a:srgbClr val="83959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5" name="Picture 6">
            <a:extLst>
              <a:ext uri="{FF2B5EF4-FFF2-40B4-BE49-F238E27FC236}">
                <a16:creationId xmlns:a16="http://schemas.microsoft.com/office/drawing/2014/main" id="{702C5F2E-9A59-4EF6-AB5E-52526FA52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236130" y="6778636"/>
            <a:ext cx="3810000" cy="2032000"/>
          </a:xfrm>
          <a:prstGeom prst="rect">
            <a:avLst/>
          </a:prstGeom>
        </p:spPr>
      </p:pic>
      <p:pic>
        <p:nvPicPr>
          <p:cNvPr id="3074" name="Picture 2" descr="들판에서 뛰어노는 귀여운 하얀 토끼. ">
            <a:extLst>
              <a:ext uri="{FF2B5EF4-FFF2-40B4-BE49-F238E27FC236}">
                <a16:creationId xmlns:a16="http://schemas.microsoft.com/office/drawing/2014/main" id="{63F38037-08AE-41F3-96FC-249A09403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20" y="6778636"/>
            <a:ext cx="2287400" cy="22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들판에서 뛰어노는 귀여운 고양이. ">
            <a:extLst>
              <a:ext uri="{FF2B5EF4-FFF2-40B4-BE49-F238E27FC236}">
                <a16:creationId xmlns:a16="http://schemas.microsoft.com/office/drawing/2014/main" id="{49F4CB03-9805-4B00-B7EE-8F69A3A5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690" y="4293558"/>
            <a:ext cx="2237740" cy="23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들판에서 뛰어노는 귀여운 리트리버. . 이미지 4/4">
            <a:extLst>
              <a:ext uri="{FF2B5EF4-FFF2-40B4-BE49-F238E27FC236}">
                <a16:creationId xmlns:a16="http://schemas.microsoft.com/office/drawing/2014/main" id="{64F9318F-2C15-49CA-9AEC-D4A30AEF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740" y="6778636"/>
            <a:ext cx="2237740" cy="22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초원에서 뛰어다니는 귀여운 곰돌이">
            <a:extLst>
              <a:ext uri="{FF2B5EF4-FFF2-40B4-BE49-F238E27FC236}">
                <a16:creationId xmlns:a16="http://schemas.microsoft.com/office/drawing/2014/main" id="{2545B930-2D51-44AA-B9EE-8083D9B9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750" y="4310714"/>
            <a:ext cx="2287400" cy="22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9">
            <a:extLst>
              <a:ext uri="{FF2B5EF4-FFF2-40B4-BE49-F238E27FC236}">
                <a16:creationId xmlns:a16="http://schemas.microsoft.com/office/drawing/2014/main" id="{19720BF8-A717-466A-9CE3-B86096421A0E}"/>
              </a:ext>
            </a:extLst>
          </p:cNvPr>
          <p:cNvSpPr txBox="1"/>
          <p:nvPr/>
        </p:nvSpPr>
        <p:spPr>
          <a:xfrm>
            <a:off x="5383790" y="7019373"/>
            <a:ext cx="1295400" cy="4933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최재혁</a:t>
            </a:r>
            <a:endParaRPr lang="ko-KR" sz="2800" b="0" i="0" u="none" strike="noStrike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1" name="TextBox 10">
            <a:extLst>
              <a:ext uri="{FF2B5EF4-FFF2-40B4-BE49-F238E27FC236}">
                <a16:creationId xmlns:a16="http://schemas.microsoft.com/office/drawing/2014/main" id="{8335523F-A91B-44FA-8113-55E834A7397E}"/>
              </a:ext>
            </a:extLst>
          </p:cNvPr>
          <p:cNvSpPr txBox="1"/>
          <p:nvPr/>
        </p:nvSpPr>
        <p:spPr>
          <a:xfrm>
            <a:off x="6579300" y="7204550"/>
            <a:ext cx="495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060"/>
              </a:lnSpc>
            </a:pPr>
            <a:r>
              <a:rPr lang="ko-KR" altLang="en-US" sz="1500" b="0" i="0" u="none" strike="noStrike" spc="400" dirty="0">
                <a:solidFill>
                  <a:schemeClr val="accent6">
                    <a:lumMod val="75000"/>
                    <a:alpha val="61961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</a:t>
            </a:r>
            <a:endParaRPr lang="en-US" altLang="ko-KR" sz="1500" b="0" i="0" u="none" strike="noStrike" spc="400" dirty="0">
              <a:solidFill>
                <a:schemeClr val="accent6">
                  <a:lumMod val="75000"/>
                  <a:alpha val="61961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2" name="TextBox 9">
            <a:extLst>
              <a:ext uri="{FF2B5EF4-FFF2-40B4-BE49-F238E27FC236}">
                <a16:creationId xmlns:a16="http://schemas.microsoft.com/office/drawing/2014/main" id="{310457E0-2163-4A23-9FBC-501FDFB05768}"/>
              </a:ext>
            </a:extLst>
          </p:cNvPr>
          <p:cNvSpPr txBox="1"/>
          <p:nvPr/>
        </p:nvSpPr>
        <p:spPr>
          <a:xfrm>
            <a:off x="12549830" y="4504621"/>
            <a:ext cx="1295400" cy="4933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이지원</a:t>
            </a:r>
            <a:endParaRPr lang="ko-KR" sz="2800" b="0" i="0" u="none" strike="noStrike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3" name="TextBox 10">
            <a:extLst>
              <a:ext uri="{FF2B5EF4-FFF2-40B4-BE49-F238E27FC236}">
                <a16:creationId xmlns:a16="http://schemas.microsoft.com/office/drawing/2014/main" id="{7BBCCC9B-3AFB-4F8E-BA64-087AB7B403D0}"/>
              </a:ext>
            </a:extLst>
          </p:cNvPr>
          <p:cNvSpPr txBox="1"/>
          <p:nvPr/>
        </p:nvSpPr>
        <p:spPr>
          <a:xfrm>
            <a:off x="13745340" y="4689798"/>
            <a:ext cx="495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060"/>
              </a:lnSpc>
            </a:pPr>
            <a:r>
              <a:rPr lang="ko-KR" altLang="en-US" sz="1500" b="0" i="0" u="none" strike="noStrike" spc="400" dirty="0">
                <a:solidFill>
                  <a:schemeClr val="accent6">
                    <a:lumMod val="75000"/>
                    <a:alpha val="61961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</a:t>
            </a:r>
            <a:endParaRPr lang="ko-KR" sz="1500" b="0" i="0" u="none" strike="noStrike" spc="400" dirty="0">
              <a:solidFill>
                <a:schemeClr val="accent6">
                  <a:lumMod val="75000"/>
                  <a:alpha val="61961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id="{934D673C-A5D7-411E-9199-64C83222773C}"/>
              </a:ext>
            </a:extLst>
          </p:cNvPr>
          <p:cNvSpPr txBox="1"/>
          <p:nvPr/>
        </p:nvSpPr>
        <p:spPr>
          <a:xfrm>
            <a:off x="12549830" y="6977866"/>
            <a:ext cx="1295400" cy="4933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정희중</a:t>
            </a:r>
            <a:endParaRPr lang="ko-KR" sz="2800" b="0" i="0" u="none" strike="noStrike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5" name="TextBox 10">
            <a:extLst>
              <a:ext uri="{FF2B5EF4-FFF2-40B4-BE49-F238E27FC236}">
                <a16:creationId xmlns:a16="http://schemas.microsoft.com/office/drawing/2014/main" id="{57CC40CC-57EE-484F-8400-4D912492F6C7}"/>
              </a:ext>
            </a:extLst>
          </p:cNvPr>
          <p:cNvSpPr txBox="1"/>
          <p:nvPr/>
        </p:nvSpPr>
        <p:spPr>
          <a:xfrm>
            <a:off x="13745340" y="7163043"/>
            <a:ext cx="495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060"/>
              </a:lnSpc>
            </a:pPr>
            <a:r>
              <a:rPr lang="ko-KR" altLang="en-US" sz="1500" b="0" i="0" u="none" strike="noStrike" spc="400" dirty="0">
                <a:solidFill>
                  <a:schemeClr val="accent6">
                    <a:lumMod val="75000"/>
                    <a:alpha val="61961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조원</a:t>
            </a:r>
            <a:endParaRPr lang="ko-KR" sz="1500" b="0" i="0" u="none" strike="noStrike" spc="400" dirty="0">
              <a:solidFill>
                <a:schemeClr val="accent6">
                  <a:lumMod val="75000"/>
                  <a:alpha val="61961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5B7DB-7A6F-4574-90C8-48EDA036278C}"/>
              </a:ext>
            </a:extLst>
          </p:cNvPr>
          <p:cNvSpPr txBox="1"/>
          <p:nvPr/>
        </p:nvSpPr>
        <p:spPr>
          <a:xfrm>
            <a:off x="5638800" y="8191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C84A3137-2D9E-42DF-9645-77949CCA12DC}"/>
              </a:ext>
            </a:extLst>
          </p:cNvPr>
          <p:cNvSpPr txBox="1"/>
          <p:nvPr/>
        </p:nvSpPr>
        <p:spPr>
          <a:xfrm>
            <a:off x="5325426" y="7471250"/>
            <a:ext cx="2531933" cy="15199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H/W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및 제작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S/W 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및 연동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l">
              <a:lnSpc>
                <a:spcPct val="126990"/>
              </a:lnSpc>
            </a:pPr>
            <a:endParaRPr lang="en-US" b="0" i="0" u="none" strike="noStrike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317C1A0-389C-454A-B380-786758A4FC54}"/>
              </a:ext>
            </a:extLst>
          </p:cNvPr>
          <p:cNvSpPr txBox="1"/>
          <p:nvPr/>
        </p:nvSpPr>
        <p:spPr>
          <a:xfrm>
            <a:off x="12659490" y="5090971"/>
            <a:ext cx="2171700" cy="10129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altLang="ko-KR" b="0" i="0" u="none" strike="noStrike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AI Modeling</a:t>
            </a:r>
          </a:p>
          <a:p>
            <a:pPr lvl="0" algn="l">
              <a:lnSpc>
                <a:spcPct val="12699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S/W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및 연동</a:t>
            </a:r>
            <a:endParaRPr lang="en-US" b="0" i="0" u="none" strike="noStrike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0ED92791-3778-4557-A717-DAFF3130C284}"/>
              </a:ext>
            </a:extLst>
          </p:cNvPr>
          <p:cNvSpPr txBox="1"/>
          <p:nvPr/>
        </p:nvSpPr>
        <p:spPr>
          <a:xfrm>
            <a:off x="12549830" y="7512757"/>
            <a:ext cx="2171700" cy="10129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altLang="ko-KR" b="0" i="0" u="none" strike="noStrike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AI Modeling</a:t>
            </a:r>
          </a:p>
          <a:p>
            <a:pPr lvl="0" algn="l">
              <a:lnSpc>
                <a:spcPct val="12699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데이터셋 구축</a:t>
            </a:r>
            <a:endParaRPr lang="en-US" b="0" i="0" u="none" strike="noStrike" dirty="0">
              <a:solidFill>
                <a:schemeClr val="accent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AB89D076-555E-4AD1-A8FA-5CFC61FE39D7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1015710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3C5B29A1-8E5E-47AF-82F6-EEF05100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81000"/>
            <a:ext cx="17094200" cy="9486900"/>
          </a:xfrm>
          <a:prstGeom prst="rect">
            <a:avLst/>
          </a:prstGeom>
          <a:effectLst>
            <a:outerShdw blurRad="448595" dir="2700000">
              <a:srgbClr val="556B73">
                <a:alpha val="41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F482AD1-68D5-4178-930D-F0D29043BB5F}"/>
              </a:ext>
            </a:extLst>
          </p:cNvPr>
          <p:cNvSpPr txBox="1"/>
          <p:nvPr/>
        </p:nvSpPr>
        <p:spPr>
          <a:xfrm>
            <a:off x="6533349" y="3186884"/>
            <a:ext cx="4756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61BB0-424F-4272-815B-60830B3BA204}"/>
              </a:ext>
            </a:extLst>
          </p:cNvPr>
          <p:cNvSpPr txBox="1"/>
          <p:nvPr/>
        </p:nvSpPr>
        <p:spPr>
          <a:xfrm>
            <a:off x="2357341" y="7334464"/>
            <a:ext cx="2015547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일정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787B55-944A-436C-B30E-832BDDD7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188721" y="6401717"/>
            <a:ext cx="1920623" cy="71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233979-E0A3-40A2-B9CA-97675BB3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357603" y="6414562"/>
            <a:ext cx="1920623" cy="71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C51CDE-56A6-490B-951F-BE1CD4357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217862" y="6376462"/>
            <a:ext cx="1920623" cy="71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5ECB7-D2C1-40A3-AB37-6F139FF7B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068" y="6109204"/>
            <a:ext cx="7197872" cy="897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42870-B3F2-435D-8F8B-E778296FF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498" y="5178319"/>
            <a:ext cx="1739833" cy="17398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5CEB68-FDDD-4D3E-84F8-1B4214AD6564}"/>
              </a:ext>
            </a:extLst>
          </p:cNvPr>
          <p:cNvSpPr txBox="1"/>
          <p:nvPr/>
        </p:nvSpPr>
        <p:spPr>
          <a:xfrm>
            <a:off x="2713943" y="5824749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</p:txBody>
      </p:sp>
      <p:pic>
        <p:nvPicPr>
          <p:cNvPr id="70" name="Picture 13">
            <a:extLst>
              <a:ext uri="{FF2B5EF4-FFF2-40B4-BE49-F238E27FC236}">
                <a16:creationId xmlns:a16="http://schemas.microsoft.com/office/drawing/2014/main" id="{DABA3E96-629D-430F-A020-7531D0AB0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46" y="6138561"/>
            <a:ext cx="7197872" cy="897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8B545-4144-4EF5-AF30-D8BE316B8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898" y="5178319"/>
            <a:ext cx="1739833" cy="17398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3941B6-1EF1-49EF-B16D-A99A81F88DBA}"/>
              </a:ext>
            </a:extLst>
          </p:cNvPr>
          <p:cNvSpPr txBox="1"/>
          <p:nvPr/>
        </p:nvSpPr>
        <p:spPr>
          <a:xfrm>
            <a:off x="8581343" y="5801772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C66D099-1343-408B-9506-129AD86F8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352" y="5911755"/>
            <a:ext cx="484645" cy="484645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EC1A541-AE0E-442D-81B8-56C836E1F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716" y="5889043"/>
            <a:ext cx="484645" cy="4846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F40686-F3B4-487B-A97A-6E57CCC2CA67}"/>
              </a:ext>
            </a:extLst>
          </p:cNvPr>
          <p:cNvSpPr txBox="1"/>
          <p:nvPr/>
        </p:nvSpPr>
        <p:spPr>
          <a:xfrm>
            <a:off x="4584014" y="6011352"/>
            <a:ext cx="430795" cy="2552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i="0" u="none" strike="noStrike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pic>
        <p:nvPicPr>
          <p:cNvPr id="22" name="Picture 23">
            <a:extLst>
              <a:ext uri="{FF2B5EF4-FFF2-40B4-BE49-F238E27FC236}">
                <a16:creationId xmlns:a16="http://schemas.microsoft.com/office/drawing/2014/main" id="{6AEF9C36-5CE1-4AB3-B896-E04A4CB097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5798" y="5178319"/>
            <a:ext cx="1739833" cy="1739833"/>
          </a:xfrm>
          <a:prstGeom prst="rect">
            <a:avLst/>
          </a:prstGeom>
        </p:spPr>
      </p:pic>
      <p:sp>
        <p:nvSpPr>
          <p:cNvPr id="23" name="TextBox 24">
            <a:extLst>
              <a:ext uri="{FF2B5EF4-FFF2-40B4-BE49-F238E27FC236}">
                <a16:creationId xmlns:a16="http://schemas.microsoft.com/office/drawing/2014/main" id="{ED3F7B8F-B771-463E-9244-DFD6F67613FD}"/>
              </a:ext>
            </a:extLst>
          </p:cNvPr>
          <p:cNvSpPr txBox="1"/>
          <p:nvPr/>
        </p:nvSpPr>
        <p:spPr>
          <a:xfrm>
            <a:off x="5624351" y="5801772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4F9732-412E-4A00-BA71-D959EC593693}"/>
              </a:ext>
            </a:extLst>
          </p:cNvPr>
          <p:cNvSpPr txBox="1"/>
          <p:nvPr/>
        </p:nvSpPr>
        <p:spPr>
          <a:xfrm>
            <a:off x="5521568" y="7465234"/>
            <a:ext cx="2360804" cy="654331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endParaRPr lang="en-US" sz="26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41363F-8E9D-42C3-AEAC-5016BAAA38B6}"/>
              </a:ext>
            </a:extLst>
          </p:cNvPr>
          <p:cNvSpPr txBox="1"/>
          <p:nvPr/>
        </p:nvSpPr>
        <p:spPr>
          <a:xfrm>
            <a:off x="5345798" y="7348672"/>
            <a:ext cx="3174663" cy="828742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en-US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H/W </a:t>
            </a:r>
            <a:r>
              <a:rPr lang="ko-KR" altLang="en-US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</a:t>
            </a:r>
            <a:endParaRPr lang="en-US" altLang="ko-KR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47BC15-EDDE-41A7-9A92-D46C76C2EF42}"/>
              </a:ext>
            </a:extLst>
          </p:cNvPr>
          <p:cNvSpPr txBox="1"/>
          <p:nvPr/>
        </p:nvSpPr>
        <p:spPr>
          <a:xfrm>
            <a:off x="7558640" y="6003759"/>
            <a:ext cx="430795" cy="2552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i="0" u="none" strike="noStrike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B2DE3F64-5F7E-4A43-8D35-06B355BEFA0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7000"/>
          </a:blip>
          <a:stretch>
            <a:fillRect/>
          </a:stretch>
        </p:blipFill>
        <p:spPr>
          <a:xfrm>
            <a:off x="11936669" y="2660140"/>
            <a:ext cx="2552700" cy="2590800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2A1CF126-7A83-407E-9572-FC121756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1188277" y="6363254"/>
            <a:ext cx="1920623" cy="71799"/>
          </a:xfrm>
          <a:prstGeom prst="rect">
            <a:avLst/>
          </a:prstGeom>
        </p:spPr>
      </p:pic>
      <p:pic>
        <p:nvPicPr>
          <p:cNvPr id="38" name="Picture 19">
            <a:extLst>
              <a:ext uri="{FF2B5EF4-FFF2-40B4-BE49-F238E27FC236}">
                <a16:creationId xmlns:a16="http://schemas.microsoft.com/office/drawing/2014/main" id="{D54B7EE0-2281-4317-A028-35240CF56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7993" y="5951814"/>
            <a:ext cx="484645" cy="48464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8055E38-D2FE-48C4-B50A-65EDD6551895}"/>
              </a:ext>
            </a:extLst>
          </p:cNvPr>
          <p:cNvSpPr txBox="1"/>
          <p:nvPr/>
        </p:nvSpPr>
        <p:spPr>
          <a:xfrm>
            <a:off x="10444655" y="6051411"/>
            <a:ext cx="430795" cy="2552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i="0" u="none" strike="noStrike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sp>
        <p:nvSpPr>
          <p:cNvPr id="50" name="TextBox 24">
            <a:extLst>
              <a:ext uri="{FF2B5EF4-FFF2-40B4-BE49-F238E27FC236}">
                <a16:creationId xmlns:a16="http://schemas.microsoft.com/office/drawing/2014/main" id="{A7E17961-DCCE-494F-88A2-A6BA8E125B68}"/>
              </a:ext>
            </a:extLst>
          </p:cNvPr>
          <p:cNvSpPr txBox="1"/>
          <p:nvPr/>
        </p:nvSpPr>
        <p:spPr>
          <a:xfrm>
            <a:off x="11484804" y="5742086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F3D13C-9FA7-4FF7-BAD1-3BA6AD20C086}"/>
              </a:ext>
            </a:extLst>
          </p:cNvPr>
          <p:cNvSpPr txBox="1"/>
          <p:nvPr/>
        </p:nvSpPr>
        <p:spPr>
          <a:xfrm>
            <a:off x="11355142" y="7405548"/>
            <a:ext cx="2360804" cy="654331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endParaRPr lang="en-US" sz="260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47FCE4-AD94-4A5B-9186-CA98BFB03670}"/>
              </a:ext>
            </a:extLst>
          </p:cNvPr>
          <p:cNvSpPr txBox="1"/>
          <p:nvPr/>
        </p:nvSpPr>
        <p:spPr>
          <a:xfrm>
            <a:off x="7677794" y="7346620"/>
            <a:ext cx="3248986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en-US" altLang="ko-KR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S/W</a:t>
            </a:r>
            <a:r>
              <a:rPr lang="ko-KR" altLang="en-US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개발 및 연동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5" name="Picture 14">
            <a:extLst>
              <a:ext uri="{FF2B5EF4-FFF2-40B4-BE49-F238E27FC236}">
                <a16:creationId xmlns:a16="http://schemas.microsoft.com/office/drawing/2014/main" id="{50629429-9AEF-41B5-B431-4B5DAFDED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9779" y="5178319"/>
            <a:ext cx="1739833" cy="173983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B2C4939-82BF-4CCD-845F-354FFA13C6EF}"/>
              </a:ext>
            </a:extLst>
          </p:cNvPr>
          <p:cNvSpPr txBox="1"/>
          <p:nvPr/>
        </p:nvSpPr>
        <p:spPr>
          <a:xfrm>
            <a:off x="11526264" y="5794440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altLang="ko-KR" sz="4000" b="0" i="0" u="none" strike="noStrike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en-US" sz="4000" b="0" i="0" u="none" strike="noStrike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6B457F79-B3DF-412D-8823-2690666E615D}"/>
              </a:ext>
            </a:extLst>
          </p:cNvPr>
          <p:cNvSpPr txBox="1"/>
          <p:nvPr/>
        </p:nvSpPr>
        <p:spPr>
          <a:xfrm>
            <a:off x="2933700" y="1943100"/>
            <a:ext cx="6921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www.</a:t>
            </a:r>
            <a:r>
              <a:rPr lang="ko-KR" altLang="en-US" sz="1200" spc="200" dirty="0" err="1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고픈비노</a:t>
            </a:r>
            <a:r>
              <a:rPr lang="en-US" altLang="ko-KR" sz="1200" spc="200" dirty="0">
                <a:solidFill>
                  <a:schemeClr val="tx1">
                    <a:alpha val="70196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.com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D2D5706-2703-4976-8BB1-5044B92D1913}"/>
              </a:ext>
            </a:extLst>
          </p:cNvPr>
          <p:cNvSpPr txBox="1"/>
          <p:nvPr/>
        </p:nvSpPr>
        <p:spPr>
          <a:xfrm>
            <a:off x="11037018" y="7335866"/>
            <a:ext cx="2180929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문제점 </a:t>
            </a:r>
            <a:r>
              <a:rPr lang="en-US" altLang="ko-KR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해결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2" name="Picture 12">
            <a:extLst>
              <a:ext uri="{FF2B5EF4-FFF2-40B4-BE49-F238E27FC236}">
                <a16:creationId xmlns:a16="http://schemas.microsoft.com/office/drawing/2014/main" id="{F101B0EA-B72D-413B-8F7D-F987EBD14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4228391" y="6395512"/>
            <a:ext cx="1920623" cy="71799"/>
          </a:xfrm>
          <a:prstGeom prst="rect">
            <a:avLst/>
          </a:prstGeom>
        </p:spPr>
      </p:pic>
      <p:pic>
        <p:nvPicPr>
          <p:cNvPr id="73" name="Picture 19">
            <a:extLst>
              <a:ext uri="{FF2B5EF4-FFF2-40B4-BE49-F238E27FC236}">
                <a16:creationId xmlns:a16="http://schemas.microsoft.com/office/drawing/2014/main" id="{5205F0D9-8778-4550-A764-B91A25A61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7881" y="5930805"/>
            <a:ext cx="484645" cy="48464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7D7C164-C7A2-4363-85D7-0C2BF0AAAB98}"/>
              </a:ext>
            </a:extLst>
          </p:cNvPr>
          <p:cNvSpPr txBox="1"/>
          <p:nvPr/>
        </p:nvSpPr>
        <p:spPr>
          <a:xfrm>
            <a:off x="13594543" y="6030402"/>
            <a:ext cx="430795" cy="2552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i="0" u="none" strike="noStrike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</a:p>
        </p:txBody>
      </p:sp>
      <p:pic>
        <p:nvPicPr>
          <p:cNvPr id="75" name="Picture 23">
            <a:extLst>
              <a:ext uri="{FF2B5EF4-FFF2-40B4-BE49-F238E27FC236}">
                <a16:creationId xmlns:a16="http://schemas.microsoft.com/office/drawing/2014/main" id="{61B180A4-1661-40F8-B7A4-597A6C8E6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6327" y="5197369"/>
            <a:ext cx="1739833" cy="1739833"/>
          </a:xfrm>
          <a:prstGeom prst="rect">
            <a:avLst/>
          </a:prstGeom>
        </p:spPr>
      </p:pic>
      <p:sp>
        <p:nvSpPr>
          <p:cNvPr id="76" name="TextBox 24">
            <a:extLst>
              <a:ext uri="{FF2B5EF4-FFF2-40B4-BE49-F238E27FC236}">
                <a16:creationId xmlns:a16="http://schemas.microsoft.com/office/drawing/2014/main" id="{E7D445B2-B9E9-4CAF-B8E0-FBD9FE42AF28}"/>
              </a:ext>
            </a:extLst>
          </p:cNvPr>
          <p:cNvSpPr txBox="1"/>
          <p:nvPr/>
        </p:nvSpPr>
        <p:spPr>
          <a:xfrm>
            <a:off x="14634880" y="5820822"/>
            <a:ext cx="1184687" cy="5104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880"/>
              </a:lnSpc>
            </a:pPr>
            <a:r>
              <a:rPr 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endParaRPr lang="en-US" sz="4000" b="0" i="0" u="none" strike="noStrike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2ADB56-609C-4A38-A2DE-D53B4489D594}"/>
              </a:ext>
            </a:extLst>
          </p:cNvPr>
          <p:cNvSpPr txBox="1"/>
          <p:nvPr/>
        </p:nvSpPr>
        <p:spPr>
          <a:xfrm>
            <a:off x="14187146" y="7373194"/>
            <a:ext cx="2015547" cy="82181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2130"/>
              </a:lnSpc>
            </a:pPr>
            <a:r>
              <a:rPr lang="ko-KR" altLang="en-US" sz="3200" i="0" u="none" strike="noStrike" spc="-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구조</a:t>
            </a:r>
            <a:endParaRPr lang="en-US" sz="3200" i="0" u="none" strike="noStrike" spc="-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71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1161</Words>
  <Application>Microsoft Office PowerPoint</Application>
  <PresentationFormat>사용자 지정</PresentationFormat>
  <Paragraphs>312</Paragraphs>
  <Slides>33</Slides>
  <Notes>4</Notes>
  <HiddenSlides>1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HY엽서M</vt:lpstr>
      <vt:lpstr>Wingdings</vt:lpstr>
      <vt:lpstr>나눔스퀘어라운드 Regular</vt:lpstr>
      <vt:lpstr>HY엽서L</vt:lpstr>
      <vt:lpstr>Calibri</vt:lpstr>
      <vt:lpstr>나눔스퀘어라운드 Bold</vt:lpstr>
      <vt:lpstr>맑은 고딕</vt:lpstr>
      <vt:lpstr>Arial</vt:lpstr>
      <vt:lpstr>나눔스퀘어라운드 ExtraBold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aiot28</dc:creator>
  <cp:lastModifiedBy>korido</cp:lastModifiedBy>
  <cp:revision>150</cp:revision>
  <dcterms:created xsi:type="dcterms:W3CDTF">2006-08-16T00:00:00Z</dcterms:created>
  <dcterms:modified xsi:type="dcterms:W3CDTF">2024-07-01T09:09:41Z</dcterms:modified>
</cp:coreProperties>
</file>